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1"/>
    <p:sldMasterId id="2147483650" r:id="rId2"/>
    <p:sldMasterId id="2147483651" r:id="rId3"/>
  </p:sldMasterIdLst>
  <p:notesMasterIdLst>
    <p:notesMasterId r:id="rId22"/>
  </p:notesMasterIdLst>
  <p:sldIdLst>
    <p:sldId id="296" r:id="rId4"/>
    <p:sldId id="261" r:id="rId5"/>
    <p:sldId id="262" r:id="rId6"/>
    <p:sldId id="267" r:id="rId7"/>
    <p:sldId id="300" r:id="rId8"/>
    <p:sldId id="301" r:id="rId9"/>
    <p:sldId id="302" r:id="rId10"/>
    <p:sldId id="303" r:id="rId11"/>
    <p:sldId id="284" r:id="rId12"/>
    <p:sldId id="304" r:id="rId13"/>
    <p:sldId id="305" r:id="rId14"/>
    <p:sldId id="306" r:id="rId15"/>
    <p:sldId id="307" r:id="rId16"/>
    <p:sldId id="308" r:id="rId17"/>
    <p:sldId id="266" r:id="rId18"/>
    <p:sldId id="309" r:id="rId19"/>
    <p:sldId id="310" r:id="rId20"/>
    <p:sldId id="291" r:id="rId21"/>
  </p:sldIdLst>
  <p:sldSz cx="24384000" cy="13716000"/>
  <p:notesSz cx="6858000" cy="9144000"/>
  <p:defaultTextStyle>
    <a:defPPr>
      <a:defRPr lang="en-US"/>
    </a:defPPr>
    <a:lvl1pPr algn="ctr" rtl="0" fontAlgn="base">
      <a:spcBef>
        <a:spcPct val="0"/>
      </a:spcBef>
      <a:spcAft>
        <a:spcPct val="0"/>
      </a:spcAft>
      <a:defRPr sz="5600" kern="1200">
        <a:solidFill>
          <a:srgbClr val="000000"/>
        </a:solidFill>
        <a:latin typeface="Gill Sans" charset="0"/>
        <a:ea typeface="Heiti SC Light" charset="0"/>
        <a:cs typeface="Heiti SC Light" charset="0"/>
        <a:sym typeface="Gill Sans" charset="0"/>
      </a:defRPr>
    </a:lvl1pPr>
    <a:lvl2pPr marL="457200" algn="ctr" rtl="0" fontAlgn="base">
      <a:spcBef>
        <a:spcPct val="0"/>
      </a:spcBef>
      <a:spcAft>
        <a:spcPct val="0"/>
      </a:spcAft>
      <a:defRPr sz="5600" kern="1200">
        <a:solidFill>
          <a:srgbClr val="000000"/>
        </a:solidFill>
        <a:latin typeface="Gill Sans" charset="0"/>
        <a:ea typeface="Heiti SC Light" charset="0"/>
        <a:cs typeface="Heiti SC Light" charset="0"/>
        <a:sym typeface="Gill Sans" charset="0"/>
      </a:defRPr>
    </a:lvl2pPr>
    <a:lvl3pPr marL="914400" algn="ctr" rtl="0" fontAlgn="base">
      <a:spcBef>
        <a:spcPct val="0"/>
      </a:spcBef>
      <a:spcAft>
        <a:spcPct val="0"/>
      </a:spcAft>
      <a:defRPr sz="5600" kern="1200">
        <a:solidFill>
          <a:srgbClr val="000000"/>
        </a:solidFill>
        <a:latin typeface="Gill Sans" charset="0"/>
        <a:ea typeface="Heiti SC Light" charset="0"/>
        <a:cs typeface="Heiti SC Light" charset="0"/>
        <a:sym typeface="Gill Sans" charset="0"/>
      </a:defRPr>
    </a:lvl3pPr>
    <a:lvl4pPr marL="1371600" algn="ctr" rtl="0" fontAlgn="base">
      <a:spcBef>
        <a:spcPct val="0"/>
      </a:spcBef>
      <a:spcAft>
        <a:spcPct val="0"/>
      </a:spcAft>
      <a:defRPr sz="5600" kern="1200">
        <a:solidFill>
          <a:srgbClr val="000000"/>
        </a:solidFill>
        <a:latin typeface="Gill Sans" charset="0"/>
        <a:ea typeface="Heiti SC Light" charset="0"/>
        <a:cs typeface="Heiti SC Light" charset="0"/>
        <a:sym typeface="Gill Sans" charset="0"/>
      </a:defRPr>
    </a:lvl4pPr>
    <a:lvl5pPr marL="1828800" algn="ctr" rtl="0" fontAlgn="base">
      <a:spcBef>
        <a:spcPct val="0"/>
      </a:spcBef>
      <a:spcAft>
        <a:spcPct val="0"/>
      </a:spcAft>
      <a:defRPr sz="5600" kern="1200">
        <a:solidFill>
          <a:srgbClr val="000000"/>
        </a:solidFill>
        <a:latin typeface="Gill Sans" charset="0"/>
        <a:ea typeface="Heiti SC Light" charset="0"/>
        <a:cs typeface="Heiti SC Light" charset="0"/>
        <a:sym typeface="Gill Sans" charset="0"/>
      </a:defRPr>
    </a:lvl5pPr>
    <a:lvl6pPr marL="2286000" algn="l" defTabSz="457200" rtl="0" eaLnBrk="1" latinLnBrk="0" hangingPunct="1">
      <a:defRPr sz="5600" kern="1200">
        <a:solidFill>
          <a:srgbClr val="000000"/>
        </a:solidFill>
        <a:latin typeface="Gill Sans" charset="0"/>
        <a:ea typeface="Heiti SC Light" charset="0"/>
        <a:cs typeface="Heiti SC Light" charset="0"/>
        <a:sym typeface="Gill Sans" charset="0"/>
      </a:defRPr>
    </a:lvl6pPr>
    <a:lvl7pPr marL="2743200" algn="l" defTabSz="457200" rtl="0" eaLnBrk="1" latinLnBrk="0" hangingPunct="1">
      <a:defRPr sz="5600" kern="1200">
        <a:solidFill>
          <a:srgbClr val="000000"/>
        </a:solidFill>
        <a:latin typeface="Gill Sans" charset="0"/>
        <a:ea typeface="Heiti SC Light" charset="0"/>
        <a:cs typeface="Heiti SC Light" charset="0"/>
        <a:sym typeface="Gill Sans" charset="0"/>
      </a:defRPr>
    </a:lvl7pPr>
    <a:lvl8pPr marL="3200400" algn="l" defTabSz="457200" rtl="0" eaLnBrk="1" latinLnBrk="0" hangingPunct="1">
      <a:defRPr sz="5600" kern="1200">
        <a:solidFill>
          <a:srgbClr val="000000"/>
        </a:solidFill>
        <a:latin typeface="Gill Sans" charset="0"/>
        <a:ea typeface="Heiti SC Light" charset="0"/>
        <a:cs typeface="Heiti SC Light" charset="0"/>
        <a:sym typeface="Gill Sans" charset="0"/>
      </a:defRPr>
    </a:lvl8pPr>
    <a:lvl9pPr marL="3657600" algn="l" defTabSz="457200" rtl="0" eaLnBrk="1" latinLnBrk="0" hangingPunct="1">
      <a:defRPr sz="5600" kern="1200">
        <a:solidFill>
          <a:srgbClr val="000000"/>
        </a:solidFill>
        <a:latin typeface="Gill Sans" charset="0"/>
        <a:ea typeface="Heiti SC Light" charset="0"/>
        <a:cs typeface="Heiti SC Light" charset="0"/>
        <a:sym typeface="Gill Sans" charset="0"/>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99"/>
    <a:srgbClr val="FF9933"/>
    <a:srgbClr val="FFFF00"/>
    <a:srgbClr val="CCFF33"/>
    <a:srgbClr val="FF0000"/>
    <a:srgbClr val="FF6600"/>
    <a:srgbClr val="212327"/>
    <a:srgbClr val="FF3300"/>
    <a:srgbClr val="1A1A1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41" d="100"/>
          <a:sy n="41" d="100"/>
        </p:scale>
        <p:origin x="691" y="53"/>
      </p:cViewPr>
      <p:guideLst>
        <p:guide orient="horz" pos="4320"/>
        <p:guide pos="76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9.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4F06E5-418C-4972-B1EE-34F6B582A94D}" type="datetimeFigureOut">
              <a:rPr lang="en-IN" smtClean="0"/>
              <a:t>23-05-20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093F3D-1E0A-4DB6-9309-8BAD73C5F14B}" type="slidenum">
              <a:rPr lang="en-IN" smtClean="0"/>
              <a:t>‹#›</a:t>
            </a:fld>
            <a:endParaRPr lang="en-IN"/>
          </a:p>
        </p:txBody>
      </p:sp>
    </p:spTree>
    <p:extLst>
      <p:ext uri="{BB962C8B-B14F-4D97-AF65-F5344CB8AC3E}">
        <p14:creationId xmlns:p14="http://schemas.microsoft.com/office/powerpoint/2010/main" val="3503082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093F3D-1E0A-4DB6-9309-8BAD73C5F14B}" type="slidenum">
              <a:rPr lang="en-IN" smtClean="0"/>
              <a:t>2</a:t>
            </a:fld>
            <a:endParaRPr lang="en-IN"/>
          </a:p>
        </p:txBody>
      </p:sp>
    </p:spTree>
    <p:extLst>
      <p:ext uri="{BB962C8B-B14F-4D97-AF65-F5344CB8AC3E}">
        <p14:creationId xmlns:p14="http://schemas.microsoft.com/office/powerpoint/2010/main" val="22491419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093F3D-1E0A-4DB6-9309-8BAD73C5F14B}" type="slidenum">
              <a:rPr lang="en-IN" smtClean="0"/>
              <a:t>17</a:t>
            </a:fld>
            <a:endParaRPr lang="en-IN"/>
          </a:p>
        </p:txBody>
      </p:sp>
    </p:spTree>
    <p:extLst>
      <p:ext uri="{BB962C8B-B14F-4D97-AF65-F5344CB8AC3E}">
        <p14:creationId xmlns:p14="http://schemas.microsoft.com/office/powerpoint/2010/main" val="3587370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093F3D-1E0A-4DB6-9309-8BAD73C5F14B}" type="slidenum">
              <a:rPr lang="en-IN" smtClean="0"/>
              <a:t>5</a:t>
            </a:fld>
            <a:endParaRPr lang="en-IN"/>
          </a:p>
        </p:txBody>
      </p:sp>
    </p:spTree>
    <p:extLst>
      <p:ext uri="{BB962C8B-B14F-4D97-AF65-F5344CB8AC3E}">
        <p14:creationId xmlns:p14="http://schemas.microsoft.com/office/powerpoint/2010/main" val="3125229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093F3D-1E0A-4DB6-9309-8BAD73C5F14B}" type="slidenum">
              <a:rPr lang="en-IN" smtClean="0"/>
              <a:t>7</a:t>
            </a:fld>
            <a:endParaRPr lang="en-IN"/>
          </a:p>
        </p:txBody>
      </p:sp>
    </p:spTree>
    <p:extLst>
      <p:ext uri="{BB962C8B-B14F-4D97-AF65-F5344CB8AC3E}">
        <p14:creationId xmlns:p14="http://schemas.microsoft.com/office/powerpoint/2010/main" val="3641122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093F3D-1E0A-4DB6-9309-8BAD73C5F14B}" type="slidenum">
              <a:rPr lang="en-IN" smtClean="0"/>
              <a:t>8</a:t>
            </a:fld>
            <a:endParaRPr lang="en-IN"/>
          </a:p>
        </p:txBody>
      </p:sp>
    </p:spTree>
    <p:extLst>
      <p:ext uri="{BB962C8B-B14F-4D97-AF65-F5344CB8AC3E}">
        <p14:creationId xmlns:p14="http://schemas.microsoft.com/office/powerpoint/2010/main" val="1984273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093F3D-1E0A-4DB6-9309-8BAD73C5F14B}" type="slidenum">
              <a:rPr lang="en-IN" smtClean="0"/>
              <a:t>10</a:t>
            </a:fld>
            <a:endParaRPr lang="en-IN"/>
          </a:p>
        </p:txBody>
      </p:sp>
    </p:spTree>
    <p:extLst>
      <p:ext uri="{BB962C8B-B14F-4D97-AF65-F5344CB8AC3E}">
        <p14:creationId xmlns:p14="http://schemas.microsoft.com/office/powerpoint/2010/main" val="19854101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093F3D-1E0A-4DB6-9309-8BAD73C5F14B}" type="slidenum">
              <a:rPr lang="en-IN" smtClean="0"/>
              <a:t>11</a:t>
            </a:fld>
            <a:endParaRPr lang="en-IN"/>
          </a:p>
        </p:txBody>
      </p:sp>
    </p:spTree>
    <p:extLst>
      <p:ext uri="{BB962C8B-B14F-4D97-AF65-F5344CB8AC3E}">
        <p14:creationId xmlns:p14="http://schemas.microsoft.com/office/powerpoint/2010/main" val="1097463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093F3D-1E0A-4DB6-9309-8BAD73C5F14B}" type="slidenum">
              <a:rPr lang="en-IN" smtClean="0"/>
              <a:t>13</a:t>
            </a:fld>
            <a:endParaRPr lang="en-IN"/>
          </a:p>
        </p:txBody>
      </p:sp>
    </p:spTree>
    <p:extLst>
      <p:ext uri="{BB962C8B-B14F-4D97-AF65-F5344CB8AC3E}">
        <p14:creationId xmlns:p14="http://schemas.microsoft.com/office/powerpoint/2010/main" val="30519533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093F3D-1E0A-4DB6-9309-8BAD73C5F14B}" type="slidenum">
              <a:rPr lang="en-IN" smtClean="0"/>
              <a:t>14</a:t>
            </a:fld>
            <a:endParaRPr lang="en-IN"/>
          </a:p>
        </p:txBody>
      </p:sp>
    </p:spTree>
    <p:extLst>
      <p:ext uri="{BB962C8B-B14F-4D97-AF65-F5344CB8AC3E}">
        <p14:creationId xmlns:p14="http://schemas.microsoft.com/office/powerpoint/2010/main" val="3683740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093F3D-1E0A-4DB6-9309-8BAD73C5F14B}" type="slidenum">
              <a:rPr lang="en-IN" smtClean="0"/>
              <a:t>16</a:t>
            </a:fld>
            <a:endParaRPr lang="en-IN"/>
          </a:p>
        </p:txBody>
      </p:sp>
    </p:spTree>
    <p:extLst>
      <p:ext uri="{BB962C8B-B14F-4D97-AF65-F5344CB8AC3E}">
        <p14:creationId xmlns:p14="http://schemas.microsoft.com/office/powerpoint/2010/main" val="2379769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4260850"/>
            <a:ext cx="20726400" cy="2940050"/>
          </a:xfrm>
          <a:prstGeom prst="rect">
            <a:avLst/>
          </a:prstGeom>
        </p:spPr>
        <p:txBody>
          <a:bodyPr vert="horz"/>
          <a:lstStyle/>
          <a:p>
            <a:r>
              <a:rPr lang="en-US"/>
              <a:t>Click to edit Master title style</a:t>
            </a:r>
          </a:p>
        </p:txBody>
      </p:sp>
      <p:sp>
        <p:nvSpPr>
          <p:cNvPr id="3" name="Subtitle 2"/>
          <p:cNvSpPr>
            <a:spLocks noGrp="1"/>
          </p:cNvSpPr>
          <p:nvPr>
            <p:ph type="subTitle" idx="1"/>
          </p:nvPr>
        </p:nvSpPr>
        <p:spPr>
          <a:xfrm>
            <a:off x="3657600" y="7772400"/>
            <a:ext cx="17068800" cy="35052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343146275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
        <p:nvSpPr>
          <p:cNvPr id="3" name="Vertical Text Placeholder 2"/>
          <p:cNvSpPr>
            <a:spLocks noGrp="1"/>
          </p:cNvSpPr>
          <p:nvPr>
            <p:ph type="body" orient="vert" idx="1"/>
          </p:nvPr>
        </p:nvSpPr>
        <p:spPr>
          <a:xfrm>
            <a:off x="1219200" y="3200400"/>
            <a:ext cx="21945600" cy="90519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87193788"/>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678400" y="549275"/>
            <a:ext cx="5486400" cy="11703050"/>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219200" y="549275"/>
            <a:ext cx="16306800" cy="1170305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4659072"/>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4260850"/>
            <a:ext cx="20726400" cy="2940050"/>
          </a:xfrm>
          <a:prstGeom prst="rect">
            <a:avLst/>
          </a:prstGeom>
        </p:spPr>
        <p:txBody>
          <a:bodyPr vert="horz"/>
          <a:lstStyle/>
          <a:p>
            <a:r>
              <a:rPr lang="en-US"/>
              <a:t>Click to edit Master title style</a:t>
            </a:r>
          </a:p>
        </p:txBody>
      </p:sp>
      <p:sp>
        <p:nvSpPr>
          <p:cNvPr id="3" name="Subtitle 2"/>
          <p:cNvSpPr>
            <a:spLocks noGrp="1"/>
          </p:cNvSpPr>
          <p:nvPr>
            <p:ph type="subTitle" idx="1"/>
          </p:nvPr>
        </p:nvSpPr>
        <p:spPr>
          <a:xfrm>
            <a:off x="3657600" y="7772400"/>
            <a:ext cx="17068800" cy="35052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2007051719"/>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
        <p:nvSpPr>
          <p:cNvPr id="3" name="Content Placeholder 2"/>
          <p:cNvSpPr>
            <a:spLocks noGrp="1"/>
          </p:cNvSpPr>
          <p:nvPr>
            <p:ph idx="1"/>
          </p:nvPr>
        </p:nvSpPr>
        <p:spPr>
          <a:xfrm>
            <a:off x="1219200" y="3200400"/>
            <a:ext cx="21945600" cy="9051925"/>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172165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25638" y="8813800"/>
            <a:ext cx="20726400" cy="2724150"/>
          </a:xfrm>
          <a:prstGeom prst="rect">
            <a:avLst/>
          </a:prstGeom>
        </p:spPr>
        <p:txBody>
          <a:bodyPr vert="horz"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1925638" y="5813425"/>
            <a:ext cx="20726400" cy="30003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332712789"/>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
        <p:nvSpPr>
          <p:cNvPr id="3" name="Content Placeholder 2"/>
          <p:cNvSpPr>
            <a:spLocks noGrp="1"/>
          </p:cNvSpPr>
          <p:nvPr>
            <p:ph sz="half" idx="1"/>
          </p:nvPr>
        </p:nvSpPr>
        <p:spPr>
          <a:xfrm>
            <a:off x="1219200" y="3200400"/>
            <a:ext cx="10896600" cy="90519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2268200" y="3200400"/>
            <a:ext cx="10896600" cy="90519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88373979"/>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lvl1pPr>
              <a:defRPr/>
            </a:lvl1pPr>
          </a:lstStyle>
          <a:p>
            <a:r>
              <a:rPr lang="en-US"/>
              <a:t>Click to edit Master title style</a:t>
            </a:r>
          </a:p>
        </p:txBody>
      </p:sp>
      <p:sp>
        <p:nvSpPr>
          <p:cNvPr id="3" name="Text Placeholder 2"/>
          <p:cNvSpPr>
            <a:spLocks noGrp="1"/>
          </p:cNvSpPr>
          <p:nvPr>
            <p:ph type="body" idx="1"/>
          </p:nvPr>
        </p:nvSpPr>
        <p:spPr>
          <a:xfrm>
            <a:off x="1219200" y="3070225"/>
            <a:ext cx="10774363" cy="1279525"/>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19200" y="4349750"/>
            <a:ext cx="10774363" cy="790257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2387263" y="3070225"/>
            <a:ext cx="10777537" cy="1279525"/>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2387263" y="4349750"/>
            <a:ext cx="10777537" cy="790257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5659529"/>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Tree>
    <p:extLst>
      <p:ext uri="{BB962C8B-B14F-4D97-AF65-F5344CB8AC3E}">
        <p14:creationId xmlns:p14="http://schemas.microsoft.com/office/powerpoint/2010/main" val="776616536"/>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8403134"/>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546100"/>
            <a:ext cx="8021638" cy="2324100"/>
          </a:xfrm>
          <a:prstGeom prst="rect">
            <a:avLst/>
          </a:prstGeom>
        </p:spPr>
        <p:txBody>
          <a:bodyPr vert="horz" anchor="b"/>
          <a:lstStyle>
            <a:lvl1pPr algn="l">
              <a:defRPr sz="2000" b="1"/>
            </a:lvl1pPr>
          </a:lstStyle>
          <a:p>
            <a:r>
              <a:rPr lang="en-US"/>
              <a:t>Click to edit Master title style</a:t>
            </a:r>
          </a:p>
        </p:txBody>
      </p:sp>
      <p:sp>
        <p:nvSpPr>
          <p:cNvPr id="3" name="Content Placeholder 2"/>
          <p:cNvSpPr>
            <a:spLocks noGrp="1"/>
          </p:cNvSpPr>
          <p:nvPr>
            <p:ph idx="1"/>
          </p:nvPr>
        </p:nvSpPr>
        <p:spPr>
          <a:xfrm>
            <a:off x="9532938" y="546100"/>
            <a:ext cx="13631862" cy="11706225"/>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19200" y="2870200"/>
            <a:ext cx="8021638" cy="9382125"/>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818062229"/>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
        <p:nvSpPr>
          <p:cNvPr id="3" name="Content Placeholder 2"/>
          <p:cNvSpPr>
            <a:spLocks noGrp="1"/>
          </p:cNvSpPr>
          <p:nvPr>
            <p:ph idx="1"/>
          </p:nvPr>
        </p:nvSpPr>
        <p:spPr>
          <a:xfrm>
            <a:off x="1219200" y="3200400"/>
            <a:ext cx="21945600" cy="9051925"/>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7467411"/>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79963" y="9601200"/>
            <a:ext cx="14630400" cy="1133475"/>
          </a:xfrm>
          <a:prstGeom prst="rect">
            <a:avLst/>
          </a:prstGeom>
        </p:spPr>
        <p:txBody>
          <a:bodyPr vert="horz"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4779963" y="1225550"/>
            <a:ext cx="14630400" cy="82296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4779963" y="10734675"/>
            <a:ext cx="14630400" cy="1609725"/>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704311174"/>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
        <p:nvSpPr>
          <p:cNvPr id="3" name="Vertical Text Placeholder 2"/>
          <p:cNvSpPr>
            <a:spLocks noGrp="1"/>
          </p:cNvSpPr>
          <p:nvPr>
            <p:ph type="body" orient="vert" idx="1"/>
          </p:nvPr>
        </p:nvSpPr>
        <p:spPr>
          <a:xfrm>
            <a:off x="1219200" y="3200400"/>
            <a:ext cx="21945600" cy="90519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53284518"/>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678400" y="549275"/>
            <a:ext cx="5486400" cy="11703050"/>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219200" y="549275"/>
            <a:ext cx="16306800" cy="1170305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76293893"/>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4260850"/>
            <a:ext cx="20726400" cy="2940050"/>
          </a:xfrm>
          <a:prstGeom prst="rect">
            <a:avLst/>
          </a:prstGeom>
        </p:spPr>
        <p:txBody>
          <a:bodyPr vert="horz"/>
          <a:lstStyle/>
          <a:p>
            <a:r>
              <a:rPr lang="en-US"/>
              <a:t>Click to edit Master title style</a:t>
            </a:r>
          </a:p>
        </p:txBody>
      </p:sp>
      <p:sp>
        <p:nvSpPr>
          <p:cNvPr id="3" name="Subtitle 2"/>
          <p:cNvSpPr>
            <a:spLocks noGrp="1"/>
          </p:cNvSpPr>
          <p:nvPr>
            <p:ph type="subTitle" idx="1"/>
          </p:nvPr>
        </p:nvSpPr>
        <p:spPr>
          <a:xfrm>
            <a:off x="3657600" y="7772400"/>
            <a:ext cx="17068800" cy="35052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4064995822"/>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
        <p:nvSpPr>
          <p:cNvPr id="3" name="Content Placeholder 2"/>
          <p:cNvSpPr>
            <a:spLocks noGrp="1"/>
          </p:cNvSpPr>
          <p:nvPr>
            <p:ph idx="1"/>
          </p:nvPr>
        </p:nvSpPr>
        <p:spPr>
          <a:xfrm>
            <a:off x="1219200" y="3200400"/>
            <a:ext cx="21945600" cy="9051925"/>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44262199"/>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25638" y="8813800"/>
            <a:ext cx="20726400" cy="2724150"/>
          </a:xfrm>
          <a:prstGeom prst="rect">
            <a:avLst/>
          </a:prstGeom>
        </p:spPr>
        <p:txBody>
          <a:bodyPr vert="horz"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1925638" y="5813425"/>
            <a:ext cx="20726400" cy="30003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376049556"/>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
        <p:nvSpPr>
          <p:cNvPr id="3" name="Content Placeholder 2"/>
          <p:cNvSpPr>
            <a:spLocks noGrp="1"/>
          </p:cNvSpPr>
          <p:nvPr>
            <p:ph sz="half" idx="1"/>
          </p:nvPr>
        </p:nvSpPr>
        <p:spPr>
          <a:xfrm>
            <a:off x="1219200" y="3200400"/>
            <a:ext cx="10896600" cy="90519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2268200" y="3200400"/>
            <a:ext cx="10896600" cy="90519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21465509"/>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lvl1pPr>
              <a:defRPr/>
            </a:lvl1pPr>
          </a:lstStyle>
          <a:p>
            <a:r>
              <a:rPr lang="en-US"/>
              <a:t>Click to edit Master title style</a:t>
            </a:r>
          </a:p>
        </p:txBody>
      </p:sp>
      <p:sp>
        <p:nvSpPr>
          <p:cNvPr id="3" name="Text Placeholder 2"/>
          <p:cNvSpPr>
            <a:spLocks noGrp="1"/>
          </p:cNvSpPr>
          <p:nvPr>
            <p:ph type="body" idx="1"/>
          </p:nvPr>
        </p:nvSpPr>
        <p:spPr>
          <a:xfrm>
            <a:off x="1219200" y="3070225"/>
            <a:ext cx="10774363" cy="1279525"/>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19200" y="4349750"/>
            <a:ext cx="10774363" cy="790257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2387263" y="3070225"/>
            <a:ext cx="10777537" cy="1279525"/>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2387263" y="4349750"/>
            <a:ext cx="10777537" cy="790257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5773887"/>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Tree>
    <p:extLst>
      <p:ext uri="{BB962C8B-B14F-4D97-AF65-F5344CB8AC3E}">
        <p14:creationId xmlns:p14="http://schemas.microsoft.com/office/powerpoint/2010/main" val="2890286509"/>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6467666"/>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25638" y="8813800"/>
            <a:ext cx="20726400" cy="2724150"/>
          </a:xfrm>
          <a:prstGeom prst="rect">
            <a:avLst/>
          </a:prstGeom>
        </p:spPr>
        <p:txBody>
          <a:bodyPr vert="horz"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1925638" y="5813425"/>
            <a:ext cx="20726400" cy="30003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347071760"/>
      </p:ext>
    </p:extLst>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546100"/>
            <a:ext cx="8021638" cy="2324100"/>
          </a:xfrm>
          <a:prstGeom prst="rect">
            <a:avLst/>
          </a:prstGeom>
        </p:spPr>
        <p:txBody>
          <a:bodyPr vert="horz" anchor="b"/>
          <a:lstStyle>
            <a:lvl1pPr algn="l">
              <a:defRPr sz="2000" b="1"/>
            </a:lvl1pPr>
          </a:lstStyle>
          <a:p>
            <a:r>
              <a:rPr lang="en-US"/>
              <a:t>Click to edit Master title style</a:t>
            </a:r>
          </a:p>
        </p:txBody>
      </p:sp>
      <p:sp>
        <p:nvSpPr>
          <p:cNvPr id="3" name="Content Placeholder 2"/>
          <p:cNvSpPr>
            <a:spLocks noGrp="1"/>
          </p:cNvSpPr>
          <p:nvPr>
            <p:ph idx="1"/>
          </p:nvPr>
        </p:nvSpPr>
        <p:spPr>
          <a:xfrm>
            <a:off x="9532938" y="546100"/>
            <a:ext cx="13631862" cy="11706225"/>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19200" y="2870200"/>
            <a:ext cx="8021638" cy="9382125"/>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172365690"/>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79963" y="9601200"/>
            <a:ext cx="14630400" cy="1133475"/>
          </a:xfrm>
          <a:prstGeom prst="rect">
            <a:avLst/>
          </a:prstGeom>
        </p:spPr>
        <p:txBody>
          <a:bodyPr vert="horz"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4779963" y="1225550"/>
            <a:ext cx="14630400" cy="82296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4779963" y="10734675"/>
            <a:ext cx="14630400" cy="1609725"/>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701602063"/>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
        <p:nvSpPr>
          <p:cNvPr id="3" name="Vertical Text Placeholder 2"/>
          <p:cNvSpPr>
            <a:spLocks noGrp="1"/>
          </p:cNvSpPr>
          <p:nvPr>
            <p:ph type="body" orient="vert" idx="1"/>
          </p:nvPr>
        </p:nvSpPr>
        <p:spPr>
          <a:xfrm>
            <a:off x="1219200" y="3200400"/>
            <a:ext cx="21945600" cy="90519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0881948"/>
      </p:ext>
    </p:extLst>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678400" y="549275"/>
            <a:ext cx="5486400" cy="11703050"/>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219200" y="549275"/>
            <a:ext cx="16306800" cy="1170305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687569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
        <p:nvSpPr>
          <p:cNvPr id="3" name="Content Placeholder 2"/>
          <p:cNvSpPr>
            <a:spLocks noGrp="1"/>
          </p:cNvSpPr>
          <p:nvPr>
            <p:ph sz="half" idx="1"/>
          </p:nvPr>
        </p:nvSpPr>
        <p:spPr>
          <a:xfrm>
            <a:off x="1219200" y="3200400"/>
            <a:ext cx="10896600" cy="90519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2268200" y="3200400"/>
            <a:ext cx="10896600" cy="9051925"/>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099017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lvl1pPr>
              <a:defRPr/>
            </a:lvl1pPr>
          </a:lstStyle>
          <a:p>
            <a:r>
              <a:rPr lang="en-US"/>
              <a:t>Click to edit Master title style</a:t>
            </a:r>
          </a:p>
        </p:txBody>
      </p:sp>
      <p:sp>
        <p:nvSpPr>
          <p:cNvPr id="3" name="Text Placeholder 2"/>
          <p:cNvSpPr>
            <a:spLocks noGrp="1"/>
          </p:cNvSpPr>
          <p:nvPr>
            <p:ph type="body" idx="1"/>
          </p:nvPr>
        </p:nvSpPr>
        <p:spPr>
          <a:xfrm>
            <a:off x="1219200" y="3070225"/>
            <a:ext cx="10774363" cy="1279525"/>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19200" y="4349750"/>
            <a:ext cx="10774363" cy="790257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2387263" y="3070225"/>
            <a:ext cx="10777537" cy="1279525"/>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2387263" y="4349750"/>
            <a:ext cx="10777537" cy="790257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738303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a:prstGeom prst="rect">
            <a:avLst/>
          </a:prstGeom>
        </p:spPr>
        <p:txBody>
          <a:bodyPr vert="horz"/>
          <a:lstStyle/>
          <a:p>
            <a:r>
              <a:rPr lang="en-US"/>
              <a:t>Click to edit Master title style</a:t>
            </a:r>
          </a:p>
        </p:txBody>
      </p:sp>
    </p:spTree>
    <p:extLst>
      <p:ext uri="{BB962C8B-B14F-4D97-AF65-F5344CB8AC3E}">
        <p14:creationId xmlns:p14="http://schemas.microsoft.com/office/powerpoint/2010/main" val="94837238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63854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546100"/>
            <a:ext cx="8021638" cy="2324100"/>
          </a:xfrm>
          <a:prstGeom prst="rect">
            <a:avLst/>
          </a:prstGeom>
        </p:spPr>
        <p:txBody>
          <a:bodyPr vert="horz" anchor="b"/>
          <a:lstStyle>
            <a:lvl1pPr algn="l">
              <a:defRPr sz="2000" b="1"/>
            </a:lvl1pPr>
          </a:lstStyle>
          <a:p>
            <a:r>
              <a:rPr lang="en-US"/>
              <a:t>Click to edit Master title style</a:t>
            </a:r>
          </a:p>
        </p:txBody>
      </p:sp>
      <p:sp>
        <p:nvSpPr>
          <p:cNvPr id="3" name="Content Placeholder 2"/>
          <p:cNvSpPr>
            <a:spLocks noGrp="1"/>
          </p:cNvSpPr>
          <p:nvPr>
            <p:ph idx="1"/>
          </p:nvPr>
        </p:nvSpPr>
        <p:spPr>
          <a:xfrm>
            <a:off x="9532938" y="546100"/>
            <a:ext cx="13631862" cy="11706225"/>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19200" y="2870200"/>
            <a:ext cx="8021638" cy="9382125"/>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86104534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79963" y="9601200"/>
            <a:ext cx="14630400" cy="1133475"/>
          </a:xfrm>
          <a:prstGeom prst="rect">
            <a:avLst/>
          </a:prstGeom>
        </p:spPr>
        <p:txBody>
          <a:bodyPr vert="horz"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4779963" y="1225550"/>
            <a:ext cx="14630400" cy="82296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4779963" y="10734675"/>
            <a:ext cx="14630400" cy="1609725"/>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582629487"/>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2.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2049" name="Rectangle 1"/>
          <p:cNvSpPr>
            <a:spLocks/>
          </p:cNvSpPr>
          <p:nvPr/>
        </p:nvSpPr>
        <p:spPr bwMode="auto">
          <a:xfrm>
            <a:off x="-114300" y="-88900"/>
            <a:ext cx="24612600" cy="13843000"/>
          </a:xfrm>
          <a:prstGeom prst="rect">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2050" name="Rectangle 2"/>
          <p:cNvSpPr>
            <a:spLocks/>
          </p:cNvSpPr>
          <p:nvPr/>
        </p:nvSpPr>
        <p:spPr bwMode="auto">
          <a:xfrm>
            <a:off x="-114300" y="-114300"/>
            <a:ext cx="24612600" cy="13893800"/>
          </a:xfrm>
          <a:prstGeom prst="rect">
            <a:avLst/>
          </a:prstGeom>
          <a:solidFill>
            <a:srgbClr val="6878A3">
              <a:alpha val="9999"/>
            </a:srgbClr>
          </a:solidFill>
          <a:ln w="25400" cap="flat">
            <a:solidFill>
              <a:srgbClr val="E6E6E6">
                <a:alpha val="9999"/>
              </a:srgbClr>
            </a:solidFill>
            <a:prstDash val="solid"/>
            <a:miter lim="800000"/>
            <a:headEnd type="none" w="med" len="med"/>
            <a:tailEnd type="none" w="med" len="med"/>
          </a:ln>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p:transition/>
  <p:txStyles>
    <p:titleStyle>
      <a:lvl1pPr algn="ctr" rtl="0" fontAlgn="base">
        <a:spcBef>
          <a:spcPct val="0"/>
        </a:spcBef>
        <a:spcAft>
          <a:spcPct val="0"/>
        </a:spcAft>
        <a:defRPr sz="3600">
          <a:solidFill>
            <a:schemeClr val="tx1"/>
          </a:solidFill>
          <a:latin typeface="+mj-lt"/>
          <a:ea typeface="+mj-ea"/>
          <a:cs typeface="+mj-cs"/>
          <a:sym typeface="Roboto Regular" charset="0"/>
        </a:defRPr>
      </a:lvl1pPr>
      <a:lvl2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2pPr>
      <a:lvl3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3pPr>
      <a:lvl4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4pPr>
      <a:lvl5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5pPr>
      <a:lvl6pPr marL="4572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6pPr>
      <a:lvl7pPr marL="9144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7pPr>
      <a:lvl8pPr marL="13716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8pPr>
      <a:lvl9pPr marL="18288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9pPr>
    </p:titleStyle>
    <p:bodyStyle>
      <a:lvl1pPr algn="ctr" rtl="0" fontAlgn="base">
        <a:spcBef>
          <a:spcPct val="0"/>
        </a:spcBef>
        <a:spcAft>
          <a:spcPct val="0"/>
        </a:spcAft>
        <a:defRPr sz="3600">
          <a:solidFill>
            <a:schemeClr val="tx1"/>
          </a:solidFill>
          <a:latin typeface="+mn-lt"/>
          <a:ea typeface="+mn-ea"/>
          <a:cs typeface="+mn-cs"/>
          <a:sym typeface="Roboto Regular" charset="0"/>
        </a:defRPr>
      </a:lvl1pPr>
      <a:lvl2pPr algn="ctr" rtl="0" fontAlgn="base">
        <a:spcBef>
          <a:spcPct val="0"/>
        </a:spcBef>
        <a:spcAft>
          <a:spcPct val="0"/>
        </a:spcAft>
        <a:defRPr sz="3600">
          <a:solidFill>
            <a:schemeClr val="tx1"/>
          </a:solidFill>
          <a:latin typeface="+mn-lt"/>
          <a:ea typeface="+mn-ea"/>
          <a:cs typeface="+mn-cs"/>
          <a:sym typeface="Roboto Regular" charset="0"/>
        </a:defRPr>
      </a:lvl2pPr>
      <a:lvl3pPr algn="ctr" rtl="0" fontAlgn="base">
        <a:spcBef>
          <a:spcPct val="0"/>
        </a:spcBef>
        <a:spcAft>
          <a:spcPct val="0"/>
        </a:spcAft>
        <a:defRPr sz="3600">
          <a:solidFill>
            <a:schemeClr val="tx1"/>
          </a:solidFill>
          <a:latin typeface="+mn-lt"/>
          <a:ea typeface="+mn-ea"/>
          <a:cs typeface="+mn-cs"/>
          <a:sym typeface="Roboto Regular" charset="0"/>
        </a:defRPr>
      </a:lvl3pPr>
      <a:lvl4pPr algn="ctr" rtl="0" fontAlgn="base">
        <a:spcBef>
          <a:spcPct val="0"/>
        </a:spcBef>
        <a:spcAft>
          <a:spcPct val="0"/>
        </a:spcAft>
        <a:defRPr sz="3600">
          <a:solidFill>
            <a:schemeClr val="tx1"/>
          </a:solidFill>
          <a:latin typeface="+mn-lt"/>
          <a:ea typeface="+mn-ea"/>
          <a:cs typeface="+mn-cs"/>
          <a:sym typeface="Roboto Regular" charset="0"/>
        </a:defRPr>
      </a:lvl4pPr>
      <a:lvl5pPr algn="ctr" rtl="0" fontAlgn="base">
        <a:spcBef>
          <a:spcPct val="0"/>
        </a:spcBef>
        <a:spcAft>
          <a:spcPct val="0"/>
        </a:spcAft>
        <a:defRPr sz="3600">
          <a:solidFill>
            <a:schemeClr val="tx1"/>
          </a:solidFill>
          <a:latin typeface="+mn-lt"/>
          <a:ea typeface="+mn-ea"/>
          <a:cs typeface="+mn-cs"/>
          <a:sym typeface="Roboto Regular" charset="0"/>
        </a:defRPr>
      </a:lvl5pPr>
      <a:lvl6pPr marL="457200" algn="ctr" rtl="0" fontAlgn="base">
        <a:spcBef>
          <a:spcPct val="0"/>
        </a:spcBef>
        <a:spcAft>
          <a:spcPct val="0"/>
        </a:spcAft>
        <a:defRPr sz="3600">
          <a:solidFill>
            <a:schemeClr val="tx1"/>
          </a:solidFill>
          <a:latin typeface="+mn-lt"/>
          <a:ea typeface="+mn-ea"/>
          <a:cs typeface="+mn-cs"/>
          <a:sym typeface="Roboto Regular" charset="0"/>
        </a:defRPr>
      </a:lvl6pPr>
      <a:lvl7pPr marL="914400" algn="ctr" rtl="0" fontAlgn="base">
        <a:spcBef>
          <a:spcPct val="0"/>
        </a:spcBef>
        <a:spcAft>
          <a:spcPct val="0"/>
        </a:spcAft>
        <a:defRPr sz="3600">
          <a:solidFill>
            <a:schemeClr val="tx1"/>
          </a:solidFill>
          <a:latin typeface="+mn-lt"/>
          <a:ea typeface="+mn-ea"/>
          <a:cs typeface="+mn-cs"/>
          <a:sym typeface="Roboto Regular" charset="0"/>
        </a:defRPr>
      </a:lvl7pPr>
      <a:lvl8pPr marL="1371600" algn="ctr" rtl="0" fontAlgn="base">
        <a:spcBef>
          <a:spcPct val="0"/>
        </a:spcBef>
        <a:spcAft>
          <a:spcPct val="0"/>
        </a:spcAft>
        <a:defRPr sz="3600">
          <a:solidFill>
            <a:schemeClr val="tx1"/>
          </a:solidFill>
          <a:latin typeface="+mn-lt"/>
          <a:ea typeface="+mn-ea"/>
          <a:cs typeface="+mn-cs"/>
          <a:sym typeface="Roboto Regular" charset="0"/>
        </a:defRPr>
      </a:lvl8pPr>
      <a:lvl9pPr marL="1828800" algn="ctr" rtl="0" fontAlgn="base">
        <a:spcBef>
          <a:spcPct val="0"/>
        </a:spcBef>
        <a:spcAft>
          <a:spcPct val="0"/>
        </a:spcAft>
        <a:defRPr sz="3600">
          <a:solidFill>
            <a:schemeClr val="tx1"/>
          </a:solidFill>
          <a:latin typeface="+mn-lt"/>
          <a:ea typeface="+mn-ea"/>
          <a:cs typeface="+mn-cs"/>
          <a:sym typeface="Roboto Regular"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3073" name="Rectangle 1"/>
          <p:cNvSpPr>
            <a:spLocks/>
          </p:cNvSpPr>
          <p:nvPr/>
        </p:nvSpPr>
        <p:spPr bwMode="auto">
          <a:xfrm>
            <a:off x="-114300" y="-88900"/>
            <a:ext cx="24612600" cy="13843000"/>
          </a:xfrm>
          <a:prstGeom prst="rect">
            <a:avLst/>
          </a:prstGeom>
          <a:solidFill>
            <a:schemeClr val="accent1"/>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3074" name="Rectangle 2"/>
          <p:cNvSpPr>
            <a:spLocks/>
          </p:cNvSpPr>
          <p:nvPr/>
        </p:nvSpPr>
        <p:spPr bwMode="auto">
          <a:xfrm>
            <a:off x="-114300" y="-114300"/>
            <a:ext cx="24612600" cy="12039600"/>
          </a:xfrm>
          <a:prstGeom prst="rect">
            <a:avLst/>
          </a:prstGeom>
          <a:solidFill>
            <a:srgbClr val="6878A3">
              <a:alpha val="9999"/>
            </a:srgbClr>
          </a:solidFill>
          <a:ln w="25400" cap="flat">
            <a:solidFill>
              <a:srgbClr val="E6E6E6">
                <a:alpha val="9999"/>
              </a:srgbClr>
            </a:solidFill>
            <a:prstDash val="solid"/>
            <a:miter lim="800000"/>
            <a:headEnd type="none" w="med" len="med"/>
            <a:tailEnd type="none" w="med" len="med"/>
          </a:ln>
        </p:spPr>
        <p:txBody>
          <a:bodyPr lIns="0" tIns="0" rIns="0" bIns="0"/>
          <a:lstStyle/>
          <a:p>
            <a:endParaRPr lang="en-US"/>
          </a:p>
        </p:txBody>
      </p:sp>
      <p:pic>
        <p:nvPicPr>
          <p:cNvPr id="3075" name="Picture 3"/>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2110700" y="889000"/>
            <a:ext cx="766763" cy="952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a:tailEnd/>
              </a14:hiddenLine>
            </a:ext>
          </a:extLst>
        </p:spPr>
      </p:pic>
      <p:sp>
        <p:nvSpPr>
          <p:cNvPr id="3076" name="AutoShape 4"/>
          <p:cNvSpPr>
            <a:spLocks/>
          </p:cNvSpPr>
          <p:nvPr/>
        </p:nvSpPr>
        <p:spPr bwMode="auto">
          <a:xfrm>
            <a:off x="22148800" y="12534900"/>
            <a:ext cx="711200" cy="711200"/>
          </a:xfrm>
          <a:prstGeom prst="roundRect">
            <a:avLst>
              <a:gd name="adj" fmla="val 11671"/>
            </a:avLst>
          </a:prstGeom>
          <a:noFill/>
          <a:ln w="12700" cap="flat">
            <a:solidFill>
              <a:srgbClr val="B3B3B3"/>
            </a:solidFill>
            <a:prstDash val="solid"/>
            <a:miter lim="800000"/>
            <a:headEnd type="none" w="med" len="med"/>
            <a:tailEnd type="none"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3077" name="Rectangle 5"/>
          <p:cNvSpPr>
            <a:spLocks/>
          </p:cNvSpPr>
          <p:nvPr/>
        </p:nvSpPr>
        <p:spPr bwMode="auto">
          <a:xfrm>
            <a:off x="1473200" y="12623800"/>
            <a:ext cx="3670300" cy="444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2000">
                <a:solidFill>
                  <a:srgbClr val="9A9A9A"/>
                </a:solidFill>
                <a:latin typeface="Open Sans Bold" charset="0"/>
                <a:ea typeface="ＭＳ Ｐゴシック" charset="0"/>
                <a:cs typeface="Open Sans Bold" charset="0"/>
                <a:sym typeface="Open Sans Bold" charset="0"/>
              </a:rPr>
              <a:t>Presentation</a:t>
            </a:r>
            <a:r>
              <a:rPr lang="en-US" sz="2000">
                <a:solidFill>
                  <a:srgbClr val="9A9A9A"/>
                </a:solidFill>
                <a:latin typeface="Open Sans Light" charset="0"/>
                <a:ea typeface="ＭＳ Ｐゴシック" charset="0"/>
                <a:cs typeface="Open Sans Light" charset="0"/>
                <a:sym typeface="Open Sans Light" charset="0"/>
              </a:rPr>
              <a:t> name goes here</a:t>
            </a:r>
          </a:p>
        </p:txBody>
      </p:sp>
      <p:sp>
        <p:nvSpPr>
          <p:cNvPr id="3078" name="AutoShape 6"/>
          <p:cNvSpPr>
            <a:spLocks/>
          </p:cNvSpPr>
          <p:nvPr/>
        </p:nvSpPr>
        <p:spPr bwMode="auto">
          <a:xfrm rot="10800000" flipH="1">
            <a:off x="609600" y="952500"/>
            <a:ext cx="406400" cy="406400"/>
          </a:xfrm>
          <a:prstGeom prst="roundRect">
            <a:avLst>
              <a:gd name="adj" fmla="val 21676"/>
            </a:avLst>
          </a:prstGeom>
          <a:noFill/>
          <a:ln w="25400" cap="flat">
            <a:solidFill>
              <a:srgbClr val="FFFFFF">
                <a:alpha val="70000"/>
              </a:srgbClr>
            </a:solidFill>
            <a:prstDash val="solid"/>
            <a:miter lim="800000"/>
            <a:headEnd type="none" w="med" len="med"/>
            <a:tailEnd type="none"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3079" name="AutoShape 7"/>
          <p:cNvSpPr>
            <a:spLocks/>
          </p:cNvSpPr>
          <p:nvPr/>
        </p:nvSpPr>
        <p:spPr bwMode="auto">
          <a:xfrm rot="5400000">
            <a:off x="726281" y="1091407"/>
            <a:ext cx="180975" cy="125412"/>
          </a:xfrm>
          <a:prstGeom prst="triangle">
            <a:avLst>
              <a:gd name="adj" fmla="val 50000"/>
            </a:avLst>
          </a:prstGeom>
          <a:solidFill>
            <a:srgbClr val="FFFFFF">
              <a:alpha val="70000"/>
            </a:srgbClr>
          </a:solidFill>
          <a:ln>
            <a:noFill/>
          </a:ln>
          <a:extLst>
            <a:ext uri="{91240B29-F687-4f45-9708-019B960494DF}">
              <a14:hiddenLine xmlns:a14="http://schemas.microsoft.com/office/drawing/2010/main" xmlns="" w="25400" cap="flat">
                <a:solidFill>
                  <a:srgbClr val="FFFFFF">
                    <a:alpha val="70000"/>
                  </a:srgbClr>
                </a:solidFill>
                <a:miter lim="800000"/>
                <a:headEnd type="none" w="med" len="med"/>
                <a:tailEnd type="none" w="med" len="med"/>
              </a14:hiddenLine>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transition/>
  <p:txStyles>
    <p:titleStyle>
      <a:lvl1pPr algn="ctr" rtl="0" fontAlgn="base">
        <a:spcBef>
          <a:spcPct val="0"/>
        </a:spcBef>
        <a:spcAft>
          <a:spcPct val="0"/>
        </a:spcAft>
        <a:defRPr sz="3600">
          <a:solidFill>
            <a:schemeClr val="tx1"/>
          </a:solidFill>
          <a:latin typeface="+mj-lt"/>
          <a:ea typeface="+mj-ea"/>
          <a:cs typeface="+mj-cs"/>
          <a:sym typeface="Roboto Regular" charset="0"/>
        </a:defRPr>
      </a:lvl1pPr>
      <a:lvl2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2pPr>
      <a:lvl3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3pPr>
      <a:lvl4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4pPr>
      <a:lvl5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5pPr>
      <a:lvl6pPr marL="4572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6pPr>
      <a:lvl7pPr marL="9144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7pPr>
      <a:lvl8pPr marL="13716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8pPr>
      <a:lvl9pPr marL="18288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9pPr>
    </p:titleStyle>
    <p:bodyStyle>
      <a:lvl1pPr algn="ctr" rtl="0" fontAlgn="base">
        <a:spcBef>
          <a:spcPct val="0"/>
        </a:spcBef>
        <a:spcAft>
          <a:spcPct val="0"/>
        </a:spcAft>
        <a:defRPr sz="3600">
          <a:solidFill>
            <a:schemeClr val="tx1"/>
          </a:solidFill>
          <a:latin typeface="+mn-lt"/>
          <a:ea typeface="+mn-ea"/>
          <a:cs typeface="+mn-cs"/>
          <a:sym typeface="Roboto Regular" charset="0"/>
        </a:defRPr>
      </a:lvl1pPr>
      <a:lvl2pPr algn="ctr" rtl="0" fontAlgn="base">
        <a:spcBef>
          <a:spcPct val="0"/>
        </a:spcBef>
        <a:spcAft>
          <a:spcPct val="0"/>
        </a:spcAft>
        <a:defRPr sz="3600">
          <a:solidFill>
            <a:schemeClr val="tx1"/>
          </a:solidFill>
          <a:latin typeface="+mn-lt"/>
          <a:ea typeface="+mn-ea"/>
          <a:cs typeface="+mn-cs"/>
          <a:sym typeface="Roboto Regular" charset="0"/>
        </a:defRPr>
      </a:lvl2pPr>
      <a:lvl3pPr algn="ctr" rtl="0" fontAlgn="base">
        <a:spcBef>
          <a:spcPct val="0"/>
        </a:spcBef>
        <a:spcAft>
          <a:spcPct val="0"/>
        </a:spcAft>
        <a:defRPr sz="3600">
          <a:solidFill>
            <a:schemeClr val="tx1"/>
          </a:solidFill>
          <a:latin typeface="+mn-lt"/>
          <a:ea typeface="+mn-ea"/>
          <a:cs typeface="+mn-cs"/>
          <a:sym typeface="Roboto Regular" charset="0"/>
        </a:defRPr>
      </a:lvl3pPr>
      <a:lvl4pPr algn="ctr" rtl="0" fontAlgn="base">
        <a:spcBef>
          <a:spcPct val="0"/>
        </a:spcBef>
        <a:spcAft>
          <a:spcPct val="0"/>
        </a:spcAft>
        <a:defRPr sz="3600">
          <a:solidFill>
            <a:schemeClr val="tx1"/>
          </a:solidFill>
          <a:latin typeface="+mn-lt"/>
          <a:ea typeface="+mn-ea"/>
          <a:cs typeface="+mn-cs"/>
          <a:sym typeface="Roboto Regular" charset="0"/>
        </a:defRPr>
      </a:lvl4pPr>
      <a:lvl5pPr algn="ctr" rtl="0" fontAlgn="base">
        <a:spcBef>
          <a:spcPct val="0"/>
        </a:spcBef>
        <a:spcAft>
          <a:spcPct val="0"/>
        </a:spcAft>
        <a:defRPr sz="3600">
          <a:solidFill>
            <a:schemeClr val="tx1"/>
          </a:solidFill>
          <a:latin typeface="+mn-lt"/>
          <a:ea typeface="+mn-ea"/>
          <a:cs typeface="+mn-cs"/>
          <a:sym typeface="Roboto Regular" charset="0"/>
        </a:defRPr>
      </a:lvl5pPr>
      <a:lvl6pPr marL="457200" algn="ctr" rtl="0" fontAlgn="base">
        <a:spcBef>
          <a:spcPct val="0"/>
        </a:spcBef>
        <a:spcAft>
          <a:spcPct val="0"/>
        </a:spcAft>
        <a:defRPr sz="3600">
          <a:solidFill>
            <a:schemeClr val="tx1"/>
          </a:solidFill>
          <a:latin typeface="+mn-lt"/>
          <a:ea typeface="+mn-ea"/>
          <a:cs typeface="+mn-cs"/>
          <a:sym typeface="Roboto Regular" charset="0"/>
        </a:defRPr>
      </a:lvl6pPr>
      <a:lvl7pPr marL="914400" algn="ctr" rtl="0" fontAlgn="base">
        <a:spcBef>
          <a:spcPct val="0"/>
        </a:spcBef>
        <a:spcAft>
          <a:spcPct val="0"/>
        </a:spcAft>
        <a:defRPr sz="3600">
          <a:solidFill>
            <a:schemeClr val="tx1"/>
          </a:solidFill>
          <a:latin typeface="+mn-lt"/>
          <a:ea typeface="+mn-ea"/>
          <a:cs typeface="+mn-cs"/>
          <a:sym typeface="Roboto Regular" charset="0"/>
        </a:defRPr>
      </a:lvl7pPr>
      <a:lvl8pPr marL="1371600" algn="ctr" rtl="0" fontAlgn="base">
        <a:spcBef>
          <a:spcPct val="0"/>
        </a:spcBef>
        <a:spcAft>
          <a:spcPct val="0"/>
        </a:spcAft>
        <a:defRPr sz="3600">
          <a:solidFill>
            <a:schemeClr val="tx1"/>
          </a:solidFill>
          <a:latin typeface="+mn-lt"/>
          <a:ea typeface="+mn-ea"/>
          <a:cs typeface="+mn-cs"/>
          <a:sym typeface="Roboto Regular" charset="0"/>
        </a:defRPr>
      </a:lvl8pPr>
      <a:lvl9pPr marL="1828800" algn="ctr" rtl="0" fontAlgn="base">
        <a:spcBef>
          <a:spcPct val="0"/>
        </a:spcBef>
        <a:spcAft>
          <a:spcPct val="0"/>
        </a:spcAft>
        <a:defRPr sz="3600">
          <a:solidFill>
            <a:schemeClr val="tx1"/>
          </a:solidFill>
          <a:latin typeface="+mn-lt"/>
          <a:ea typeface="+mn-ea"/>
          <a:cs typeface="+mn-cs"/>
          <a:sym typeface="Roboto Regular"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4097" name="Rectangle 1"/>
          <p:cNvSpPr>
            <a:spLocks/>
          </p:cNvSpPr>
          <p:nvPr/>
        </p:nvSpPr>
        <p:spPr bwMode="auto">
          <a:xfrm>
            <a:off x="-114300" y="-88900"/>
            <a:ext cx="24612600" cy="13843000"/>
          </a:xfrm>
          <a:prstGeom prst="rect">
            <a:avLst/>
          </a:prstGeom>
          <a:solidFill>
            <a:schemeClr val="accent1"/>
          </a:solidFill>
          <a:ln w="25400" cap="flat">
            <a:solidFill>
              <a:srgbClr val="E6E6E6"/>
            </a:solidFill>
            <a:prstDash val="solid"/>
            <a:miter lim="800000"/>
            <a:headEnd type="none" w="med" len="med"/>
            <a:tailEnd type="none" w="med" len="med"/>
          </a:ln>
        </p:spPr>
        <p:txBody>
          <a:bodyPr lIns="0" tIns="0" rIns="0" bIns="0"/>
          <a:lstStyle/>
          <a:p>
            <a:endParaRPr lang="en-US"/>
          </a:p>
        </p:txBody>
      </p:sp>
      <p:sp>
        <p:nvSpPr>
          <p:cNvPr id="4098" name="Rectangle 2"/>
          <p:cNvSpPr>
            <a:spLocks/>
          </p:cNvSpPr>
          <p:nvPr/>
        </p:nvSpPr>
        <p:spPr bwMode="auto">
          <a:xfrm>
            <a:off x="-114300" y="2781300"/>
            <a:ext cx="24612600" cy="10972800"/>
          </a:xfrm>
          <a:prstGeom prst="rect">
            <a:avLst/>
          </a:prstGeom>
          <a:solidFill>
            <a:srgbClr val="6878A3">
              <a:alpha val="9999"/>
            </a:srgbClr>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4099" name="AutoShape 3"/>
          <p:cNvSpPr>
            <a:spLocks/>
          </p:cNvSpPr>
          <p:nvPr/>
        </p:nvSpPr>
        <p:spPr bwMode="auto">
          <a:xfrm rot="10800000" flipH="1">
            <a:off x="609600" y="952500"/>
            <a:ext cx="406400" cy="406400"/>
          </a:xfrm>
          <a:prstGeom prst="roundRect">
            <a:avLst>
              <a:gd name="adj" fmla="val 21676"/>
            </a:avLst>
          </a:prstGeom>
          <a:noFill/>
          <a:ln w="25400" cap="flat">
            <a:solidFill>
              <a:srgbClr val="B3B3B3">
                <a:alpha val="70000"/>
              </a:srgbClr>
            </a:solidFill>
            <a:prstDash val="solid"/>
            <a:miter lim="800000"/>
            <a:headEnd type="none" w="med" len="med"/>
            <a:tailEnd type="none"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4100" name="AutoShape 4"/>
          <p:cNvSpPr>
            <a:spLocks/>
          </p:cNvSpPr>
          <p:nvPr/>
        </p:nvSpPr>
        <p:spPr bwMode="auto">
          <a:xfrm rot="5400000">
            <a:off x="726281" y="1091407"/>
            <a:ext cx="180975" cy="125412"/>
          </a:xfrm>
          <a:prstGeom prst="triangle">
            <a:avLst>
              <a:gd name="adj" fmla="val 50000"/>
            </a:avLst>
          </a:prstGeom>
          <a:solidFill>
            <a:srgbClr val="CDCDCD">
              <a:alpha val="70000"/>
            </a:srgbClr>
          </a:solidFill>
          <a:ln>
            <a:noFill/>
          </a:ln>
          <a:extLst>
            <a:ext uri="{91240B29-F687-4f45-9708-019B960494DF}">
              <a14:hiddenLine xmlns:a14="http://schemas.microsoft.com/office/drawing/2010/main" xmlns="" w="25400" cap="flat">
                <a:solidFill>
                  <a:srgbClr val="E6E6E6">
                    <a:alpha val="70000"/>
                  </a:srgbClr>
                </a:solidFill>
                <a:miter lim="800000"/>
                <a:headEnd type="none" w="med" len="med"/>
                <a:tailEnd type="none" w="med" len="med"/>
              </a14:hiddenLine>
            </a:ext>
          </a:extLst>
        </p:spPr>
        <p:txBody>
          <a:bodyPr lIns="0" tIns="0" rIns="0" bIns="0"/>
          <a:lstStyle/>
          <a:p>
            <a:endParaRPr lang="en-US"/>
          </a:p>
        </p:txBody>
      </p:sp>
      <p:sp>
        <p:nvSpPr>
          <p:cNvPr id="4101" name="Line 5"/>
          <p:cNvSpPr>
            <a:spLocks noChangeShapeType="1"/>
          </p:cNvSpPr>
          <p:nvPr/>
        </p:nvSpPr>
        <p:spPr bwMode="auto">
          <a:xfrm>
            <a:off x="1460500" y="12306300"/>
            <a:ext cx="21437600" cy="0"/>
          </a:xfrm>
          <a:prstGeom prst="line">
            <a:avLst/>
          </a:prstGeom>
          <a:noFill/>
          <a:ln w="12700" cap="flat">
            <a:solidFill>
              <a:srgbClr val="CDCDCD"/>
            </a:solidFill>
            <a:prstDash val="solid"/>
            <a:miter lim="800000"/>
            <a:headEnd type="none" w="med" len="med"/>
            <a:tailEnd type="none"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pic>
        <p:nvPicPr>
          <p:cNvPr id="4102" name="Picture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2110700" y="889000"/>
            <a:ext cx="766763" cy="952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a:tailEnd/>
              </a14:hiddenLine>
            </a:ext>
          </a:extLst>
        </p:spPr>
      </p:pic>
      <p:sp>
        <p:nvSpPr>
          <p:cNvPr id="4103" name="AutoShape 7"/>
          <p:cNvSpPr>
            <a:spLocks/>
          </p:cNvSpPr>
          <p:nvPr/>
        </p:nvSpPr>
        <p:spPr bwMode="auto">
          <a:xfrm>
            <a:off x="22148800" y="12534900"/>
            <a:ext cx="711200" cy="711200"/>
          </a:xfrm>
          <a:prstGeom prst="roundRect">
            <a:avLst>
              <a:gd name="adj" fmla="val 11671"/>
            </a:avLst>
          </a:prstGeom>
          <a:noFill/>
          <a:ln w="12700" cap="flat">
            <a:solidFill>
              <a:srgbClr val="B3B3B3"/>
            </a:solidFill>
            <a:prstDash val="solid"/>
            <a:miter lim="800000"/>
            <a:headEnd type="none" w="med" len="med"/>
            <a:tailEnd type="none"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4104" name="Rectangle 8"/>
          <p:cNvSpPr>
            <a:spLocks/>
          </p:cNvSpPr>
          <p:nvPr/>
        </p:nvSpPr>
        <p:spPr bwMode="auto">
          <a:xfrm>
            <a:off x="1473200" y="12623800"/>
            <a:ext cx="3670300" cy="444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2000">
                <a:solidFill>
                  <a:srgbClr val="9A9A9A"/>
                </a:solidFill>
                <a:latin typeface="Open Sans Bold" charset="0"/>
                <a:ea typeface="ＭＳ Ｐゴシック" charset="0"/>
                <a:cs typeface="Open Sans Bold" charset="0"/>
                <a:sym typeface="Open Sans Bold" charset="0"/>
              </a:rPr>
              <a:t>Presentation</a:t>
            </a:r>
            <a:r>
              <a:rPr lang="en-US" sz="2000">
                <a:solidFill>
                  <a:srgbClr val="9A9A9A"/>
                </a:solidFill>
                <a:latin typeface="Open Sans Light" charset="0"/>
                <a:ea typeface="ＭＳ Ｐゴシック" charset="0"/>
                <a:cs typeface="Open Sans Light" charset="0"/>
                <a:sym typeface="Open Sans Light" charset="0"/>
              </a:rPr>
              <a:t> name goes here</a:t>
            </a:r>
          </a:p>
        </p:txBody>
      </p:sp>
    </p:spTree>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ransition/>
  <p:txStyles>
    <p:titleStyle>
      <a:lvl1pPr algn="ctr" rtl="0" fontAlgn="base">
        <a:spcBef>
          <a:spcPct val="0"/>
        </a:spcBef>
        <a:spcAft>
          <a:spcPct val="0"/>
        </a:spcAft>
        <a:defRPr sz="3600">
          <a:solidFill>
            <a:schemeClr val="tx1"/>
          </a:solidFill>
          <a:latin typeface="+mj-lt"/>
          <a:ea typeface="+mj-ea"/>
          <a:cs typeface="+mj-cs"/>
          <a:sym typeface="Roboto Regular" charset="0"/>
        </a:defRPr>
      </a:lvl1pPr>
      <a:lvl2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2pPr>
      <a:lvl3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3pPr>
      <a:lvl4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4pPr>
      <a:lvl5pPr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5pPr>
      <a:lvl6pPr marL="4572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6pPr>
      <a:lvl7pPr marL="9144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7pPr>
      <a:lvl8pPr marL="13716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8pPr>
      <a:lvl9pPr marL="1828800" algn="ctr" rtl="0" fontAlgn="base">
        <a:spcBef>
          <a:spcPct val="0"/>
        </a:spcBef>
        <a:spcAft>
          <a:spcPct val="0"/>
        </a:spcAft>
        <a:defRPr sz="3600">
          <a:solidFill>
            <a:schemeClr val="tx1"/>
          </a:solidFill>
          <a:latin typeface="Roboto Regular" charset="0"/>
          <a:ea typeface="Heiti SC Light" charset="0"/>
          <a:cs typeface="Heiti SC Light" charset="0"/>
          <a:sym typeface="Roboto Regular" charset="0"/>
        </a:defRPr>
      </a:lvl9pPr>
    </p:titleStyle>
    <p:bodyStyle>
      <a:lvl1pPr algn="ctr" rtl="0" fontAlgn="base">
        <a:spcBef>
          <a:spcPct val="0"/>
        </a:spcBef>
        <a:spcAft>
          <a:spcPct val="0"/>
        </a:spcAft>
        <a:defRPr sz="3600">
          <a:solidFill>
            <a:schemeClr val="tx1"/>
          </a:solidFill>
          <a:latin typeface="+mn-lt"/>
          <a:ea typeface="+mn-ea"/>
          <a:cs typeface="+mn-cs"/>
          <a:sym typeface="Roboto Regular" charset="0"/>
        </a:defRPr>
      </a:lvl1pPr>
      <a:lvl2pPr algn="ctr" rtl="0" fontAlgn="base">
        <a:spcBef>
          <a:spcPct val="0"/>
        </a:spcBef>
        <a:spcAft>
          <a:spcPct val="0"/>
        </a:spcAft>
        <a:defRPr sz="3600">
          <a:solidFill>
            <a:schemeClr val="tx1"/>
          </a:solidFill>
          <a:latin typeface="+mn-lt"/>
          <a:ea typeface="+mn-ea"/>
          <a:cs typeface="+mn-cs"/>
          <a:sym typeface="Roboto Regular" charset="0"/>
        </a:defRPr>
      </a:lvl2pPr>
      <a:lvl3pPr algn="ctr" rtl="0" fontAlgn="base">
        <a:spcBef>
          <a:spcPct val="0"/>
        </a:spcBef>
        <a:spcAft>
          <a:spcPct val="0"/>
        </a:spcAft>
        <a:defRPr sz="3600">
          <a:solidFill>
            <a:schemeClr val="tx1"/>
          </a:solidFill>
          <a:latin typeface="+mn-lt"/>
          <a:ea typeface="+mn-ea"/>
          <a:cs typeface="+mn-cs"/>
          <a:sym typeface="Roboto Regular" charset="0"/>
        </a:defRPr>
      </a:lvl3pPr>
      <a:lvl4pPr algn="ctr" rtl="0" fontAlgn="base">
        <a:spcBef>
          <a:spcPct val="0"/>
        </a:spcBef>
        <a:spcAft>
          <a:spcPct val="0"/>
        </a:spcAft>
        <a:defRPr sz="3600">
          <a:solidFill>
            <a:schemeClr val="tx1"/>
          </a:solidFill>
          <a:latin typeface="+mn-lt"/>
          <a:ea typeface="+mn-ea"/>
          <a:cs typeface="+mn-cs"/>
          <a:sym typeface="Roboto Regular" charset="0"/>
        </a:defRPr>
      </a:lvl4pPr>
      <a:lvl5pPr algn="ctr" rtl="0" fontAlgn="base">
        <a:spcBef>
          <a:spcPct val="0"/>
        </a:spcBef>
        <a:spcAft>
          <a:spcPct val="0"/>
        </a:spcAft>
        <a:defRPr sz="3600">
          <a:solidFill>
            <a:schemeClr val="tx1"/>
          </a:solidFill>
          <a:latin typeface="+mn-lt"/>
          <a:ea typeface="+mn-ea"/>
          <a:cs typeface="+mn-cs"/>
          <a:sym typeface="Roboto Regular" charset="0"/>
        </a:defRPr>
      </a:lvl5pPr>
      <a:lvl6pPr marL="457200" algn="ctr" rtl="0" fontAlgn="base">
        <a:spcBef>
          <a:spcPct val="0"/>
        </a:spcBef>
        <a:spcAft>
          <a:spcPct val="0"/>
        </a:spcAft>
        <a:defRPr sz="3600">
          <a:solidFill>
            <a:schemeClr val="tx1"/>
          </a:solidFill>
          <a:latin typeface="+mn-lt"/>
          <a:ea typeface="+mn-ea"/>
          <a:cs typeface="+mn-cs"/>
          <a:sym typeface="Roboto Regular" charset="0"/>
        </a:defRPr>
      </a:lvl6pPr>
      <a:lvl7pPr marL="914400" algn="ctr" rtl="0" fontAlgn="base">
        <a:spcBef>
          <a:spcPct val="0"/>
        </a:spcBef>
        <a:spcAft>
          <a:spcPct val="0"/>
        </a:spcAft>
        <a:defRPr sz="3600">
          <a:solidFill>
            <a:schemeClr val="tx1"/>
          </a:solidFill>
          <a:latin typeface="+mn-lt"/>
          <a:ea typeface="+mn-ea"/>
          <a:cs typeface="+mn-cs"/>
          <a:sym typeface="Roboto Regular" charset="0"/>
        </a:defRPr>
      </a:lvl7pPr>
      <a:lvl8pPr marL="1371600" algn="ctr" rtl="0" fontAlgn="base">
        <a:spcBef>
          <a:spcPct val="0"/>
        </a:spcBef>
        <a:spcAft>
          <a:spcPct val="0"/>
        </a:spcAft>
        <a:defRPr sz="3600">
          <a:solidFill>
            <a:schemeClr val="tx1"/>
          </a:solidFill>
          <a:latin typeface="+mn-lt"/>
          <a:ea typeface="+mn-ea"/>
          <a:cs typeface="+mn-cs"/>
          <a:sym typeface="Roboto Regular" charset="0"/>
        </a:defRPr>
      </a:lvl8pPr>
      <a:lvl9pPr marL="1828800" algn="ctr" rtl="0" fontAlgn="base">
        <a:spcBef>
          <a:spcPct val="0"/>
        </a:spcBef>
        <a:spcAft>
          <a:spcPct val="0"/>
        </a:spcAft>
        <a:defRPr sz="3600">
          <a:solidFill>
            <a:schemeClr val="tx1"/>
          </a:solidFill>
          <a:latin typeface="+mn-lt"/>
          <a:ea typeface="+mn-ea"/>
          <a:cs typeface="+mn-cs"/>
          <a:sym typeface="Roboto Regular"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4.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4.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4.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4.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4.xml"/><Relationship Id="rId5" Type="http://schemas.microsoft.com/office/2007/relationships/hdphoto" Target="../media/hdphoto3.wdp"/><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3.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4.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00" name="Group 8"/>
          <p:cNvGrpSpPr>
            <a:grpSpLocks/>
          </p:cNvGrpSpPr>
          <p:nvPr/>
        </p:nvGrpSpPr>
        <p:grpSpPr bwMode="auto">
          <a:xfrm>
            <a:off x="4813300" y="3173413"/>
            <a:ext cx="18046700" cy="8636811"/>
            <a:chOff x="0" y="0"/>
            <a:chExt cx="11368" cy="4801"/>
          </a:xfrm>
        </p:grpSpPr>
        <p:sp>
          <p:nvSpPr>
            <p:cNvPr id="8194" name="Rectangle 2"/>
            <p:cNvSpPr>
              <a:spLocks/>
            </p:cNvSpPr>
            <p:nvPr/>
          </p:nvSpPr>
          <p:spPr bwMode="auto">
            <a:xfrm>
              <a:off x="2610" y="0"/>
              <a:ext cx="8758" cy="258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lnSpc>
                  <a:spcPct val="70000"/>
                </a:lnSpc>
              </a:pPr>
              <a:r>
                <a:rPr lang="en-US" sz="7200" dirty="0">
                  <a:solidFill>
                    <a:srgbClr val="CDCDCD"/>
                  </a:solidFill>
                  <a:latin typeface="Open Sans Light" charset="0"/>
                  <a:ea typeface="ＭＳ Ｐゴシック" charset="0"/>
                  <a:cs typeface="Open Sans Light" charset="0"/>
                  <a:sym typeface="Open Sans Light" charset="0"/>
                </a:rPr>
                <a:t>BRAIN TUMOR DETECTION USING</a:t>
              </a:r>
            </a:p>
            <a:p>
              <a:pPr algn="l">
                <a:lnSpc>
                  <a:spcPct val="70000"/>
                </a:lnSpc>
              </a:pPr>
              <a:r>
                <a:rPr lang="en-US" sz="7200" dirty="0">
                  <a:solidFill>
                    <a:srgbClr val="CDCDCD"/>
                  </a:solidFill>
                  <a:latin typeface="Open Sans Light" charset="0"/>
                  <a:ea typeface="ＭＳ Ｐゴシック" charset="0"/>
                  <a:cs typeface="Open Sans Light" charset="0"/>
                  <a:sym typeface="Open Sans Light" charset="0"/>
                </a:rPr>
                <a:t>MACHINE LEARNING APPROACH</a:t>
              </a:r>
            </a:p>
          </p:txBody>
        </p:sp>
        <p:sp>
          <p:nvSpPr>
            <p:cNvPr id="8195" name="Rectangle 3"/>
            <p:cNvSpPr>
              <a:spLocks/>
            </p:cNvSpPr>
            <p:nvPr/>
          </p:nvSpPr>
          <p:spPr bwMode="auto">
            <a:xfrm>
              <a:off x="2608" y="3052"/>
              <a:ext cx="7032" cy="16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6400" dirty="0">
                  <a:solidFill>
                    <a:srgbClr val="CDCDCD"/>
                  </a:solidFill>
                  <a:latin typeface="Open Sans Light" charset="0"/>
                  <a:ea typeface="ＭＳ Ｐゴシック" charset="0"/>
                  <a:cs typeface="Open Sans Light" charset="0"/>
                  <a:sym typeface="Open Sans Light" charset="0"/>
                </a:rPr>
                <a:t>By </a:t>
              </a:r>
              <a:r>
                <a:rPr lang="en-US" sz="6400" dirty="0">
                  <a:solidFill>
                    <a:srgbClr val="CDCDCD"/>
                  </a:solidFill>
                  <a:latin typeface="Open Sans Bold" charset="0"/>
                  <a:ea typeface="ＭＳ Ｐゴシック" charset="0"/>
                  <a:cs typeface="Open Sans Light" charset="0"/>
                  <a:sym typeface="Open Sans Bold" charset="0"/>
                </a:rPr>
                <a:t>Sudesh Pawar</a:t>
              </a:r>
              <a:endParaRPr lang="en-US" sz="6400" dirty="0">
                <a:solidFill>
                  <a:srgbClr val="CDCDCD"/>
                </a:solidFill>
                <a:latin typeface="Open Sans Bold" charset="0"/>
                <a:ea typeface="ＭＳ Ｐゴシック" charset="0"/>
                <a:cs typeface="Open Sans Bold" charset="0"/>
                <a:sym typeface="Open Sans Bold" charset="0"/>
              </a:endParaRPr>
            </a:p>
            <a:p>
              <a:pPr algn="l"/>
              <a:r>
                <a:rPr lang="en-US" sz="4200" dirty="0">
                  <a:solidFill>
                    <a:srgbClr val="CDCDCD"/>
                  </a:solidFill>
                  <a:latin typeface="Open Sans Light Italic" charset="0"/>
                  <a:ea typeface="ＭＳ Ｐゴシック" charset="0"/>
                  <a:cs typeface="Open Sans Light Italic" charset="0"/>
                  <a:sym typeface="Open Sans Light Italic" charset="0"/>
                </a:rPr>
                <a:t>Class : TE-1</a:t>
              </a:r>
            </a:p>
            <a:p>
              <a:pPr algn="l"/>
              <a:r>
                <a:rPr lang="en-US" sz="4200" dirty="0">
                  <a:solidFill>
                    <a:srgbClr val="CDCDCD"/>
                  </a:solidFill>
                  <a:latin typeface="Open Sans Light Italic" charset="0"/>
                  <a:ea typeface="ＭＳ Ｐゴシック" charset="0"/>
                  <a:cs typeface="Open Sans Light Italic" charset="0"/>
                  <a:sym typeface="Open Sans Light Italic" charset="0"/>
                </a:rPr>
                <a:t>PRN : F17111037(24)</a:t>
              </a:r>
            </a:p>
            <a:p>
              <a:pPr algn="l"/>
              <a:r>
                <a:rPr lang="en-US" sz="4200" dirty="0">
                  <a:solidFill>
                    <a:srgbClr val="CDCDCD"/>
                  </a:solidFill>
                  <a:latin typeface="Open Sans Light Italic" charset="0"/>
                  <a:ea typeface="ＭＳ Ｐゴシック" charset="0"/>
                  <a:cs typeface="Open Sans Light Italic" charset="0"/>
                  <a:sym typeface="Open Sans Light Italic" charset="0"/>
                </a:rPr>
                <a:t>Guide Name : Dr. Jayshree R. Pansare</a:t>
              </a:r>
            </a:p>
          </p:txBody>
        </p:sp>
        <p:pic>
          <p:nvPicPr>
            <p:cNvPr id="8196" name="Picture 4"/>
            <p:cNvPicPr>
              <a:picLocks noChangeAspect="1" noChangeArrowheads="1"/>
            </p:cNvPicPr>
            <p:nvPr/>
          </p:nvPicPr>
          <p:blipFill>
            <a:blip r:embed="rId2"/>
            <a:stretch>
              <a:fillRect/>
            </a:stretch>
          </p:blipFill>
          <p:spPr bwMode="auto">
            <a:xfrm>
              <a:off x="0" y="184"/>
              <a:ext cx="2608" cy="19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a:tailEnd/>
                </a14:hiddenLine>
              </a:ext>
            </a:extLst>
          </p:spPr>
        </p:pic>
        <p:grpSp>
          <p:nvGrpSpPr>
            <p:cNvPr id="8199" name="Group 7"/>
            <p:cNvGrpSpPr>
              <a:grpSpLocks/>
            </p:cNvGrpSpPr>
            <p:nvPr/>
          </p:nvGrpSpPr>
          <p:grpSpPr bwMode="auto">
            <a:xfrm>
              <a:off x="2608" y="2800"/>
              <a:ext cx="6191" cy="2001"/>
              <a:chOff x="-7" y="0"/>
              <a:chExt cx="6190" cy="2000"/>
            </a:xfrm>
          </p:grpSpPr>
          <p:sp>
            <p:nvSpPr>
              <p:cNvPr id="8197" name="Line 5"/>
              <p:cNvSpPr>
                <a:spLocks noChangeShapeType="1"/>
              </p:cNvSpPr>
              <p:nvPr/>
            </p:nvSpPr>
            <p:spPr bwMode="auto">
              <a:xfrm>
                <a:off x="2" y="0"/>
                <a:ext cx="6181" cy="0"/>
              </a:xfrm>
              <a:prstGeom prst="line">
                <a:avLst/>
              </a:prstGeom>
              <a:noFill/>
              <a:ln w="12700" cap="flat">
                <a:solidFill>
                  <a:srgbClr val="808080"/>
                </a:solidFill>
                <a:prstDash val="solid"/>
                <a:miter lim="800000"/>
                <a:headEnd type="none" w="med" len="med"/>
                <a:tailEnd type="none"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8198" name="Line 6"/>
              <p:cNvSpPr>
                <a:spLocks noChangeShapeType="1"/>
              </p:cNvSpPr>
              <p:nvPr/>
            </p:nvSpPr>
            <p:spPr bwMode="auto">
              <a:xfrm>
                <a:off x="-7" y="2000"/>
                <a:ext cx="6181" cy="0"/>
              </a:xfrm>
              <a:prstGeom prst="line">
                <a:avLst/>
              </a:prstGeom>
              <a:noFill/>
              <a:ln w="12700" cap="flat">
                <a:solidFill>
                  <a:srgbClr val="808080"/>
                </a:solidFill>
                <a:prstDash val="solid"/>
                <a:miter lim="800000"/>
                <a:headEnd type="none" w="med" len="med"/>
                <a:tailEnd type="none"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grpSp>
      </p:grpSp>
      <p:sp>
        <p:nvSpPr>
          <p:cNvPr id="8201" name="Rectangle 9"/>
          <p:cNvSpPr>
            <a:spLocks/>
          </p:cNvSpPr>
          <p:nvPr/>
        </p:nvSpPr>
        <p:spPr bwMode="auto">
          <a:xfrm>
            <a:off x="24050574" y="13346668"/>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01</a:t>
            </a: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0" name="Rectangle 16"/>
          <p:cNvSpPr>
            <a:spLocks/>
          </p:cNvSpPr>
          <p:nvPr/>
        </p:nvSpPr>
        <p:spPr bwMode="auto">
          <a:xfrm>
            <a:off x="1450975" y="816173"/>
            <a:ext cx="5827364"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Pixel based Segmentation</a:t>
            </a:r>
          </a:p>
        </p:txBody>
      </p:sp>
      <p:sp>
        <p:nvSpPr>
          <p:cNvPr id="26643" name="Rectangle 19"/>
          <p:cNvSpPr>
            <a:spLocks/>
          </p:cNvSpPr>
          <p:nvPr/>
        </p:nvSpPr>
        <p:spPr bwMode="auto">
          <a:xfrm>
            <a:off x="976863" y="4419600"/>
            <a:ext cx="12151415" cy="73981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Image Segmentation is a common technique of digital image processing.</a:t>
            </a:r>
          </a:p>
          <a:p>
            <a:pPr algn="l">
              <a:lnSpc>
                <a:spcPct val="150000"/>
              </a:lnSpc>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Lately, Brain tumor image sectioning in MRI has spurred up as a popular research in the domain of medical imaging system.</a:t>
            </a:r>
          </a:p>
          <a:p>
            <a:pPr algn="l">
              <a:lnSpc>
                <a:spcPct val="150000"/>
              </a:lnSpc>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 process of Segmentation helps a lot to simplify the detection of malignant and benign tumors.</a:t>
            </a:r>
          </a:p>
          <a:p>
            <a:pPr marL="457200" indent="-457200" algn="l">
              <a:lnSpc>
                <a:spcPct val="150000"/>
              </a:lnSpc>
              <a:buFont typeface="Arial" panose="020B0604020202020204" pitchFamily="34" charset="0"/>
              <a:buChar char="•"/>
            </a:pPr>
            <a:endParaRPr lang="en-US" sz="2800" dirty="0">
              <a:solidFill>
                <a:srgbClr val="FF0000"/>
              </a:solidFill>
              <a:latin typeface="Open Sans Light" charset="0"/>
              <a:ea typeface="ＭＳ Ｐゴシック" charset="0"/>
              <a:cs typeface="Open Sans Light" charset="0"/>
              <a:sym typeface="Open Sans Light" charset="0"/>
            </a:endParaRPr>
          </a:p>
        </p:txBody>
      </p:sp>
      <p:sp>
        <p:nvSpPr>
          <p:cNvPr id="26648" name="Rectangle 2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10</a:t>
            </a:r>
          </a:p>
        </p:txBody>
      </p:sp>
      <p:sp>
        <p:nvSpPr>
          <p:cNvPr id="31" name="TextBox 30">
            <a:extLst>
              <a:ext uri="{FF2B5EF4-FFF2-40B4-BE49-F238E27FC236}">
                <a16:creationId xmlns:a16="http://schemas.microsoft.com/office/drawing/2014/main" id="{81E2A5CF-4AAE-46D3-849C-F88927DF1849}"/>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32" name="Picture 31">
            <a:extLst>
              <a:ext uri="{FF2B5EF4-FFF2-40B4-BE49-F238E27FC236}">
                <a16:creationId xmlns:a16="http://schemas.microsoft.com/office/drawing/2014/main" id="{483B3F83-068A-4F52-8C73-C1A8C2C8BF48}"/>
              </a:ext>
            </a:extLst>
          </p:cNvPr>
          <p:cNvPicPr>
            <a:picLocks noChangeAspect="1"/>
          </p:cNvPicPr>
          <p:nvPr/>
        </p:nvPicPr>
        <p:blipFill>
          <a:blip r:embed="rId3"/>
          <a:stretch>
            <a:fillRect/>
          </a:stretch>
        </p:blipFill>
        <p:spPr>
          <a:xfrm>
            <a:off x="21031200" y="0"/>
            <a:ext cx="3219206" cy="2743200"/>
          </a:xfrm>
          <a:prstGeom prst="rect">
            <a:avLst/>
          </a:prstGeom>
        </p:spPr>
      </p:pic>
      <p:pic>
        <p:nvPicPr>
          <p:cNvPr id="4" name="Picture 3">
            <a:extLst>
              <a:ext uri="{FF2B5EF4-FFF2-40B4-BE49-F238E27FC236}">
                <a16:creationId xmlns:a16="http://schemas.microsoft.com/office/drawing/2014/main" id="{67EEFEE8-460C-4772-8B67-4FE2513688E9}"/>
              </a:ext>
            </a:extLst>
          </p:cNvPr>
          <p:cNvPicPr>
            <a:picLocks noChangeAspect="1"/>
          </p:cNvPicPr>
          <p:nvPr/>
        </p:nvPicPr>
        <p:blipFill>
          <a:blip r:embed="rId4"/>
          <a:srcRect/>
          <a:stretch/>
        </p:blipFill>
        <p:spPr>
          <a:xfrm>
            <a:off x="14401800" y="5058665"/>
            <a:ext cx="8915400" cy="4756375"/>
          </a:xfrm>
          <a:prstGeom prst="rect">
            <a:avLst/>
          </a:prstGeom>
        </p:spPr>
      </p:pic>
    </p:spTree>
    <p:extLst>
      <p:ext uri="{BB962C8B-B14F-4D97-AF65-F5344CB8AC3E}">
        <p14:creationId xmlns:p14="http://schemas.microsoft.com/office/powerpoint/2010/main" val="307415837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0" name="Rectangle 16"/>
          <p:cNvSpPr>
            <a:spLocks/>
          </p:cNvSpPr>
          <p:nvPr/>
        </p:nvSpPr>
        <p:spPr bwMode="auto">
          <a:xfrm>
            <a:off x="1450975" y="816173"/>
            <a:ext cx="7075976"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Convolutional Neural Networks</a:t>
            </a:r>
          </a:p>
        </p:txBody>
      </p:sp>
      <p:sp>
        <p:nvSpPr>
          <p:cNvPr id="26643" name="Rectangle 19"/>
          <p:cNvSpPr>
            <a:spLocks/>
          </p:cNvSpPr>
          <p:nvPr/>
        </p:nvSpPr>
        <p:spPr bwMode="auto">
          <a:xfrm>
            <a:off x="10515600" y="3687792"/>
            <a:ext cx="12151415" cy="73981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Convolutional Neural Network is employed for segmenting the images. It directly extracts features from pixels with least preprocessing involved.</a:t>
            </a: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It contains encoder and decoder blocks which basically manage to split the image and re-build again before it’s forwarded via few final convolutional layers.</a:t>
            </a: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CNN is a significant approach of deep learning which is being employed in image recognition.</a:t>
            </a: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Convolution and pooling layers are arranged till high level of classification accuracy is achieved. Moreover, few feature maps are identified in every convolutional layer and weights linked to it are being shared.</a:t>
            </a: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CNN possess less specific tasks in contrast to the conventional methods and helps in thoroughly extracting features.</a:t>
            </a:r>
            <a:endParaRPr lang="en-US" sz="2800" dirty="0">
              <a:solidFill>
                <a:srgbClr val="FF0000"/>
              </a:solidFill>
              <a:latin typeface="Open Sans Light" charset="0"/>
              <a:ea typeface="ＭＳ Ｐゴシック" charset="0"/>
              <a:cs typeface="Open Sans Light" charset="0"/>
              <a:sym typeface="Open Sans Light" charset="0"/>
            </a:endParaRPr>
          </a:p>
        </p:txBody>
      </p:sp>
      <p:sp>
        <p:nvSpPr>
          <p:cNvPr id="26648" name="Rectangle 2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11</a:t>
            </a:r>
          </a:p>
        </p:txBody>
      </p:sp>
      <p:sp>
        <p:nvSpPr>
          <p:cNvPr id="31" name="TextBox 30">
            <a:extLst>
              <a:ext uri="{FF2B5EF4-FFF2-40B4-BE49-F238E27FC236}">
                <a16:creationId xmlns:a16="http://schemas.microsoft.com/office/drawing/2014/main" id="{81E2A5CF-4AAE-46D3-849C-F88927DF1849}"/>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32" name="Picture 31">
            <a:extLst>
              <a:ext uri="{FF2B5EF4-FFF2-40B4-BE49-F238E27FC236}">
                <a16:creationId xmlns:a16="http://schemas.microsoft.com/office/drawing/2014/main" id="{483B3F83-068A-4F52-8C73-C1A8C2C8BF48}"/>
              </a:ext>
            </a:extLst>
          </p:cNvPr>
          <p:cNvPicPr>
            <a:picLocks noChangeAspect="1"/>
          </p:cNvPicPr>
          <p:nvPr/>
        </p:nvPicPr>
        <p:blipFill>
          <a:blip r:embed="rId3"/>
          <a:stretch>
            <a:fillRect/>
          </a:stretch>
        </p:blipFill>
        <p:spPr>
          <a:xfrm>
            <a:off x="21031200" y="0"/>
            <a:ext cx="3219206" cy="2743200"/>
          </a:xfrm>
          <a:prstGeom prst="rect">
            <a:avLst/>
          </a:prstGeom>
        </p:spPr>
      </p:pic>
      <p:pic>
        <p:nvPicPr>
          <p:cNvPr id="4" name="Picture 3">
            <a:extLst>
              <a:ext uri="{FF2B5EF4-FFF2-40B4-BE49-F238E27FC236}">
                <a16:creationId xmlns:a16="http://schemas.microsoft.com/office/drawing/2014/main" id="{67EEFEE8-460C-4772-8B67-4FE2513688E9}"/>
              </a:ext>
            </a:extLst>
          </p:cNvPr>
          <p:cNvPicPr>
            <a:picLocks noChangeAspect="1"/>
          </p:cNvPicPr>
          <p:nvPr/>
        </p:nvPicPr>
        <p:blipFill>
          <a:blip r:embed="rId4">
            <a:lum bright="70000" contrast="-70000"/>
          </a:blip>
          <a:srcRect/>
          <a:stretch/>
        </p:blipFill>
        <p:spPr>
          <a:xfrm>
            <a:off x="609600" y="5084104"/>
            <a:ext cx="8915400" cy="4605531"/>
          </a:xfrm>
          <a:prstGeom prst="rect">
            <a:avLst/>
          </a:prstGeom>
        </p:spPr>
      </p:pic>
    </p:spTree>
    <p:extLst>
      <p:ext uri="{BB962C8B-B14F-4D97-AF65-F5344CB8AC3E}">
        <p14:creationId xmlns:p14="http://schemas.microsoft.com/office/powerpoint/2010/main" val="159790669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4">
            <a:extLst>
              <a:ext uri="{FF2B5EF4-FFF2-40B4-BE49-F238E27FC236}">
                <a16:creationId xmlns:a16="http://schemas.microsoft.com/office/drawing/2014/main" id="{B5323BDF-EB7B-4449-B930-29E5AE2B1987}"/>
              </a:ext>
            </a:extLst>
          </p:cNvPr>
          <p:cNvSpPr>
            <a:spLocks/>
          </p:cNvSpPr>
          <p:nvPr/>
        </p:nvSpPr>
        <p:spPr bwMode="auto">
          <a:xfrm rot="9861466">
            <a:off x="18711480" y="5126152"/>
            <a:ext cx="3967774" cy="120640"/>
          </a:xfrm>
          <a:prstGeom prst="rect">
            <a:avLst/>
          </a:prstGeom>
          <a:solidFill>
            <a:srgbClr val="00B050"/>
          </a:solidFill>
          <a:ln w="25400" cap="flat">
            <a:solidFill>
              <a:srgbClr val="00B050"/>
            </a:solidFill>
            <a:prstDash val="solid"/>
            <a:miter lim="800000"/>
            <a:headEnd type="none" w="med" len="med"/>
            <a:tailEnd type="none" w="med" len="med"/>
          </a:ln>
        </p:spPr>
        <p:txBody>
          <a:bodyPr lIns="0" tIns="0" rIns="0" bIns="0"/>
          <a:lstStyle/>
          <a:p>
            <a:endParaRPr lang="en-US"/>
          </a:p>
        </p:txBody>
      </p:sp>
      <p:sp>
        <p:nvSpPr>
          <p:cNvPr id="20481" name="Rectangle 1"/>
          <p:cNvSpPr>
            <a:spLocks/>
          </p:cNvSpPr>
          <p:nvPr/>
        </p:nvSpPr>
        <p:spPr bwMode="auto">
          <a:xfrm>
            <a:off x="1235075" y="816173"/>
            <a:ext cx="7075976"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Convolutional Neural Networks</a:t>
            </a:r>
          </a:p>
        </p:txBody>
      </p:sp>
      <p:sp>
        <p:nvSpPr>
          <p:cNvPr id="20482" name="Rectangle 2"/>
          <p:cNvSpPr>
            <a:spLocks/>
          </p:cNvSpPr>
          <p:nvPr/>
        </p:nvSpPr>
        <p:spPr bwMode="auto">
          <a:xfrm>
            <a:off x="1244600" y="1490017"/>
            <a:ext cx="1699183"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3000" dirty="0">
                <a:solidFill>
                  <a:srgbClr val="FFFFFF"/>
                </a:solidFill>
                <a:latin typeface="Open Sans Light" charset="0"/>
                <a:ea typeface="ＭＳ Ｐゴシック" charset="0"/>
                <a:cs typeface="Open Sans Light" charset="0"/>
                <a:sym typeface="Open Sans Light" charset="0"/>
              </a:rPr>
              <a:t>Algorithm</a:t>
            </a:r>
          </a:p>
        </p:txBody>
      </p:sp>
      <p:sp>
        <p:nvSpPr>
          <p:cNvPr id="20484" name="Rectangle 4"/>
          <p:cNvSpPr>
            <a:spLocks/>
          </p:cNvSpPr>
          <p:nvPr/>
        </p:nvSpPr>
        <p:spPr bwMode="auto">
          <a:xfrm rot="9861466">
            <a:off x="12872390" y="6475455"/>
            <a:ext cx="6035675" cy="127000"/>
          </a:xfrm>
          <a:prstGeom prst="rect">
            <a:avLst/>
          </a:prstGeom>
          <a:solidFill>
            <a:srgbClr val="92D050"/>
          </a:solidFill>
          <a:ln w="25400" cap="flat">
            <a:solidFill>
              <a:srgbClr val="92D050"/>
            </a:solidFill>
            <a:prstDash val="solid"/>
            <a:miter lim="800000"/>
            <a:headEnd type="none" w="med" len="med"/>
            <a:tailEnd type="none" w="med" len="med"/>
          </a:ln>
        </p:spPr>
        <p:txBody>
          <a:bodyPr lIns="0" tIns="0" rIns="0" bIns="0"/>
          <a:lstStyle/>
          <a:p>
            <a:endParaRPr lang="en-US"/>
          </a:p>
        </p:txBody>
      </p:sp>
      <p:sp>
        <p:nvSpPr>
          <p:cNvPr id="20485" name="Rectangle 5"/>
          <p:cNvSpPr>
            <a:spLocks/>
          </p:cNvSpPr>
          <p:nvPr/>
        </p:nvSpPr>
        <p:spPr bwMode="auto">
          <a:xfrm rot="9861466">
            <a:off x="5449661" y="8310011"/>
            <a:ext cx="7704137" cy="127000"/>
          </a:xfrm>
          <a:prstGeom prst="rect">
            <a:avLst/>
          </a:prstGeom>
          <a:solidFill>
            <a:srgbClr val="FFC000"/>
          </a:solidFill>
          <a:ln w="25400" cap="flat">
            <a:solidFill>
              <a:srgbClr val="FFC000"/>
            </a:solidFill>
            <a:prstDash val="solid"/>
            <a:miter lim="800000"/>
            <a:headEnd type="none" w="med" len="med"/>
            <a:tailEnd type="none" w="med" len="med"/>
          </a:ln>
        </p:spPr>
        <p:txBody>
          <a:bodyPr lIns="0" tIns="0" rIns="0" bIns="0"/>
          <a:lstStyle/>
          <a:p>
            <a:endParaRPr lang="en-US"/>
          </a:p>
        </p:txBody>
      </p:sp>
      <p:sp>
        <p:nvSpPr>
          <p:cNvPr id="20486" name="Rectangle 6"/>
          <p:cNvSpPr>
            <a:spLocks/>
          </p:cNvSpPr>
          <p:nvPr/>
        </p:nvSpPr>
        <p:spPr bwMode="auto">
          <a:xfrm rot="9861466">
            <a:off x="2560521" y="9809844"/>
            <a:ext cx="2741307" cy="151952"/>
          </a:xfrm>
          <a:prstGeom prst="rect">
            <a:avLst/>
          </a:prstGeom>
          <a:solidFill>
            <a:srgbClr val="FF0000"/>
          </a:solidFill>
          <a:ln w="25400" cap="flat">
            <a:solidFill>
              <a:srgbClr val="FF0000"/>
            </a:solidFill>
            <a:prstDash val="solid"/>
            <a:miter lim="800000"/>
            <a:headEnd type="none" w="med" len="med"/>
            <a:tailEnd type="none" w="med" len="med"/>
          </a:ln>
        </p:spPr>
        <p:txBody>
          <a:bodyPr lIns="0" tIns="0" rIns="0" bIns="0"/>
          <a:lstStyle/>
          <a:p>
            <a:endParaRPr lang="en-US"/>
          </a:p>
        </p:txBody>
      </p:sp>
      <p:sp>
        <p:nvSpPr>
          <p:cNvPr id="20487" name="Oval 7"/>
          <p:cNvSpPr>
            <a:spLocks/>
          </p:cNvSpPr>
          <p:nvPr/>
        </p:nvSpPr>
        <p:spPr bwMode="auto">
          <a:xfrm rot="9861466">
            <a:off x="16748647" y="5880493"/>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20488" name="Oval 8"/>
          <p:cNvSpPr>
            <a:spLocks/>
          </p:cNvSpPr>
          <p:nvPr/>
        </p:nvSpPr>
        <p:spPr bwMode="auto">
          <a:xfrm rot="9861466">
            <a:off x="16951847" y="6083693"/>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
        <p:nvSpPr>
          <p:cNvPr id="20489" name="Oval 9"/>
          <p:cNvSpPr>
            <a:spLocks/>
          </p:cNvSpPr>
          <p:nvPr/>
        </p:nvSpPr>
        <p:spPr bwMode="auto">
          <a:xfrm rot="9861466">
            <a:off x="12521047" y="7003421"/>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20490" name="Oval 10"/>
          <p:cNvSpPr>
            <a:spLocks/>
          </p:cNvSpPr>
          <p:nvPr/>
        </p:nvSpPr>
        <p:spPr bwMode="auto">
          <a:xfrm rot="9861466">
            <a:off x="12724247" y="7206621"/>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
        <p:nvSpPr>
          <p:cNvPr id="20493" name="Oval 13"/>
          <p:cNvSpPr>
            <a:spLocks/>
          </p:cNvSpPr>
          <p:nvPr/>
        </p:nvSpPr>
        <p:spPr bwMode="auto">
          <a:xfrm rot="9861466">
            <a:off x="5095437" y="9105400"/>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20494" name="Oval 14"/>
          <p:cNvSpPr>
            <a:spLocks/>
          </p:cNvSpPr>
          <p:nvPr/>
        </p:nvSpPr>
        <p:spPr bwMode="auto">
          <a:xfrm rot="9861466">
            <a:off x="5279383" y="9311884"/>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
        <p:nvSpPr>
          <p:cNvPr id="20495" name="Oval 15"/>
          <p:cNvSpPr>
            <a:spLocks/>
          </p:cNvSpPr>
          <p:nvPr/>
        </p:nvSpPr>
        <p:spPr bwMode="auto">
          <a:xfrm rot="9861466">
            <a:off x="2217738" y="9907588"/>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20496" name="Oval 16"/>
          <p:cNvSpPr>
            <a:spLocks/>
          </p:cNvSpPr>
          <p:nvPr/>
        </p:nvSpPr>
        <p:spPr bwMode="auto">
          <a:xfrm rot="9861466">
            <a:off x="2420938" y="10110788"/>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
        <p:nvSpPr>
          <p:cNvPr id="20497" name="Rectangle 17"/>
          <p:cNvSpPr>
            <a:spLocks/>
          </p:cNvSpPr>
          <p:nvPr/>
        </p:nvSpPr>
        <p:spPr bwMode="auto">
          <a:xfrm>
            <a:off x="5144284" y="9815898"/>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FF6600"/>
                </a:solidFill>
                <a:latin typeface="Open Sans Light" charset="0"/>
                <a:ea typeface="ＭＳ Ｐゴシック" charset="0"/>
                <a:cs typeface="Open Sans Light" charset="0"/>
                <a:sym typeface="Open Sans Light" charset="0"/>
              </a:rPr>
              <a:t>Step 2</a:t>
            </a:r>
          </a:p>
        </p:txBody>
      </p:sp>
      <p:sp>
        <p:nvSpPr>
          <p:cNvPr id="20498" name="Rectangle 18"/>
          <p:cNvSpPr>
            <a:spLocks/>
          </p:cNvSpPr>
          <p:nvPr/>
        </p:nvSpPr>
        <p:spPr bwMode="auto">
          <a:xfrm>
            <a:off x="1772101" y="10557666"/>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FF0000"/>
                </a:solidFill>
                <a:latin typeface="Open Sans Light" charset="0"/>
                <a:ea typeface="ＭＳ Ｐゴシック" charset="0"/>
                <a:cs typeface="Open Sans Light" charset="0"/>
                <a:sym typeface="Open Sans Light" charset="0"/>
              </a:rPr>
              <a:t>Step 1</a:t>
            </a:r>
          </a:p>
        </p:txBody>
      </p:sp>
      <p:sp>
        <p:nvSpPr>
          <p:cNvPr id="20499" name="Rectangle 19"/>
          <p:cNvSpPr>
            <a:spLocks/>
          </p:cNvSpPr>
          <p:nvPr/>
        </p:nvSpPr>
        <p:spPr bwMode="auto">
          <a:xfrm>
            <a:off x="8493800" y="8933363"/>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FFC000"/>
                </a:solidFill>
                <a:latin typeface="Open Sans Light" charset="0"/>
                <a:ea typeface="ＭＳ Ｐゴシック" charset="0"/>
                <a:cs typeface="Open Sans Light" charset="0"/>
                <a:sym typeface="Open Sans Light" charset="0"/>
              </a:rPr>
              <a:t>Step 3</a:t>
            </a:r>
          </a:p>
        </p:txBody>
      </p:sp>
      <p:sp>
        <p:nvSpPr>
          <p:cNvPr id="20500" name="Rectangle 20"/>
          <p:cNvSpPr>
            <a:spLocks/>
          </p:cNvSpPr>
          <p:nvPr/>
        </p:nvSpPr>
        <p:spPr bwMode="auto">
          <a:xfrm>
            <a:off x="12049514" y="7864456"/>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00FF99"/>
                </a:solidFill>
                <a:latin typeface="Open Sans Bold" charset="0"/>
                <a:ea typeface="ＭＳ Ｐゴシック" charset="0"/>
                <a:cs typeface="Open Sans Bold" charset="0"/>
                <a:sym typeface="Open Sans Bold" charset="0"/>
              </a:rPr>
              <a:t>Step 4</a:t>
            </a:r>
          </a:p>
        </p:txBody>
      </p:sp>
      <p:sp>
        <p:nvSpPr>
          <p:cNvPr id="20501" name="Rectangle 21"/>
          <p:cNvSpPr>
            <a:spLocks/>
          </p:cNvSpPr>
          <p:nvPr/>
        </p:nvSpPr>
        <p:spPr bwMode="auto">
          <a:xfrm>
            <a:off x="16553473" y="6538323"/>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92D050"/>
                </a:solidFill>
                <a:latin typeface="Open Sans Light" charset="0"/>
                <a:ea typeface="ＭＳ Ｐゴシック" charset="0"/>
                <a:cs typeface="Open Sans Light" charset="0"/>
                <a:sym typeface="Open Sans Light" charset="0"/>
              </a:rPr>
              <a:t>Step 5</a:t>
            </a:r>
          </a:p>
        </p:txBody>
      </p:sp>
      <p:sp>
        <p:nvSpPr>
          <p:cNvPr id="20502" name="Rectangle 22"/>
          <p:cNvSpPr>
            <a:spLocks/>
          </p:cNvSpPr>
          <p:nvPr/>
        </p:nvSpPr>
        <p:spPr bwMode="auto">
          <a:xfrm>
            <a:off x="537696" y="8733989"/>
            <a:ext cx="3721100" cy="1244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500" dirty="0">
                <a:solidFill>
                  <a:srgbClr val="CDCDCD"/>
                </a:solidFill>
                <a:latin typeface="Open Sans Bold" charset="0"/>
                <a:ea typeface="ＭＳ Ｐゴシック" charset="0"/>
                <a:cs typeface="Open Sans Bold" charset="0"/>
                <a:sym typeface="Open Sans Bold" charset="0"/>
              </a:rPr>
              <a:t>Convolution filter is applied in the first layer</a:t>
            </a:r>
            <a:endParaRPr lang="en-US" sz="2100" dirty="0">
              <a:solidFill>
                <a:srgbClr val="CDCDCD"/>
              </a:solidFill>
              <a:latin typeface="Open Sans Light" charset="0"/>
              <a:ea typeface="ＭＳ Ｐゴシック" charset="0"/>
              <a:cs typeface="Open Sans Light" charset="0"/>
              <a:sym typeface="Open Sans Light" charset="0"/>
            </a:endParaRPr>
          </a:p>
        </p:txBody>
      </p:sp>
      <p:sp>
        <p:nvSpPr>
          <p:cNvPr id="20514" name="Rectangle 3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12</a:t>
            </a:r>
          </a:p>
        </p:txBody>
      </p:sp>
      <p:sp>
        <p:nvSpPr>
          <p:cNvPr id="37" name="Rectangle 21">
            <a:extLst>
              <a:ext uri="{FF2B5EF4-FFF2-40B4-BE49-F238E27FC236}">
                <a16:creationId xmlns:a16="http://schemas.microsoft.com/office/drawing/2014/main" id="{DD223C41-410E-466B-B8CF-DB06192E52CE}"/>
              </a:ext>
            </a:extLst>
          </p:cNvPr>
          <p:cNvSpPr>
            <a:spLocks/>
          </p:cNvSpPr>
          <p:nvPr/>
        </p:nvSpPr>
        <p:spPr bwMode="auto">
          <a:xfrm>
            <a:off x="21592899" y="4913719"/>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00B050"/>
                </a:solidFill>
                <a:latin typeface="Open Sans Light" charset="0"/>
                <a:ea typeface="ＭＳ Ｐゴシック" charset="0"/>
                <a:cs typeface="Open Sans Light" charset="0"/>
                <a:sym typeface="Open Sans Light" charset="0"/>
              </a:rPr>
              <a:t>Step 6</a:t>
            </a:r>
          </a:p>
        </p:txBody>
      </p:sp>
      <p:sp>
        <p:nvSpPr>
          <p:cNvPr id="40" name="Oval 7">
            <a:extLst>
              <a:ext uri="{FF2B5EF4-FFF2-40B4-BE49-F238E27FC236}">
                <a16:creationId xmlns:a16="http://schemas.microsoft.com/office/drawing/2014/main" id="{79CF9CD1-0742-4A4F-9C3A-54EEA7D4B3A9}"/>
              </a:ext>
            </a:extLst>
          </p:cNvPr>
          <p:cNvSpPr>
            <a:spLocks/>
          </p:cNvSpPr>
          <p:nvPr/>
        </p:nvSpPr>
        <p:spPr bwMode="auto">
          <a:xfrm rot="9861466">
            <a:off x="22141212" y="4292428"/>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41" name="Oval 8">
            <a:extLst>
              <a:ext uri="{FF2B5EF4-FFF2-40B4-BE49-F238E27FC236}">
                <a16:creationId xmlns:a16="http://schemas.microsoft.com/office/drawing/2014/main" id="{BA92EE05-E5B3-4FF9-ABDD-AB0277210DF3}"/>
              </a:ext>
            </a:extLst>
          </p:cNvPr>
          <p:cNvSpPr>
            <a:spLocks/>
          </p:cNvSpPr>
          <p:nvPr/>
        </p:nvSpPr>
        <p:spPr bwMode="auto">
          <a:xfrm rot="9861466">
            <a:off x="22344412" y="4495628"/>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
        <p:nvSpPr>
          <p:cNvPr id="42" name="Oval 11">
            <a:extLst>
              <a:ext uri="{FF2B5EF4-FFF2-40B4-BE49-F238E27FC236}">
                <a16:creationId xmlns:a16="http://schemas.microsoft.com/office/drawing/2014/main" id="{4CB39E71-D24D-4428-B3E2-C9B7D09C7D54}"/>
              </a:ext>
            </a:extLst>
          </p:cNvPr>
          <p:cNvSpPr>
            <a:spLocks/>
          </p:cNvSpPr>
          <p:nvPr/>
        </p:nvSpPr>
        <p:spPr bwMode="auto">
          <a:xfrm rot="9861466">
            <a:off x="8900520" y="8035692"/>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43" name="Oval 12">
            <a:extLst>
              <a:ext uri="{FF2B5EF4-FFF2-40B4-BE49-F238E27FC236}">
                <a16:creationId xmlns:a16="http://schemas.microsoft.com/office/drawing/2014/main" id="{C60E283B-4729-4A81-A91F-B2C7AA668AD0}"/>
              </a:ext>
            </a:extLst>
          </p:cNvPr>
          <p:cNvSpPr>
            <a:spLocks/>
          </p:cNvSpPr>
          <p:nvPr/>
        </p:nvSpPr>
        <p:spPr bwMode="auto">
          <a:xfrm rot="9861466">
            <a:off x="9103720" y="8218969"/>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
        <p:nvSpPr>
          <p:cNvPr id="44" name="Rectangle 22">
            <a:extLst>
              <a:ext uri="{FF2B5EF4-FFF2-40B4-BE49-F238E27FC236}">
                <a16:creationId xmlns:a16="http://schemas.microsoft.com/office/drawing/2014/main" id="{5889E669-B1E6-4430-826A-CC083A59584B}"/>
              </a:ext>
            </a:extLst>
          </p:cNvPr>
          <p:cNvSpPr>
            <a:spLocks/>
          </p:cNvSpPr>
          <p:nvPr/>
        </p:nvSpPr>
        <p:spPr bwMode="auto">
          <a:xfrm>
            <a:off x="3364594" y="7541798"/>
            <a:ext cx="4348739" cy="1244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500" dirty="0">
                <a:solidFill>
                  <a:srgbClr val="CDCDCD"/>
                </a:solidFill>
                <a:latin typeface="Open Sans Bold" charset="0"/>
                <a:ea typeface="ＭＳ Ｐゴシック" charset="0"/>
                <a:cs typeface="Open Sans Bold" charset="0"/>
                <a:sym typeface="Open Sans Bold" charset="0"/>
              </a:rPr>
              <a:t>The filter sensitivity is minimized by smoothing the conv filter (by sub-sampling).</a:t>
            </a:r>
            <a:endParaRPr lang="en-US" sz="2100" dirty="0">
              <a:solidFill>
                <a:srgbClr val="CDCDCD"/>
              </a:solidFill>
              <a:latin typeface="Open Sans Light" charset="0"/>
              <a:ea typeface="ＭＳ Ｐゴシック" charset="0"/>
              <a:cs typeface="Open Sans Light" charset="0"/>
              <a:sym typeface="Open Sans Light" charset="0"/>
            </a:endParaRPr>
          </a:p>
        </p:txBody>
      </p:sp>
      <p:sp>
        <p:nvSpPr>
          <p:cNvPr id="45" name="Rectangle 22">
            <a:extLst>
              <a:ext uri="{FF2B5EF4-FFF2-40B4-BE49-F238E27FC236}">
                <a16:creationId xmlns:a16="http://schemas.microsoft.com/office/drawing/2014/main" id="{A1116C85-28F0-4E42-A364-450634B02673}"/>
              </a:ext>
            </a:extLst>
          </p:cNvPr>
          <p:cNvSpPr>
            <a:spLocks/>
          </p:cNvSpPr>
          <p:nvPr/>
        </p:nvSpPr>
        <p:spPr bwMode="auto">
          <a:xfrm>
            <a:off x="7158221" y="6538323"/>
            <a:ext cx="4348739" cy="1244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500" dirty="0">
                <a:solidFill>
                  <a:srgbClr val="CDCDCD"/>
                </a:solidFill>
                <a:latin typeface="Open Sans Bold" charset="0"/>
                <a:ea typeface="ＭＳ Ｐゴシック" charset="0"/>
                <a:cs typeface="Open Sans Bold" charset="0"/>
                <a:sym typeface="Open Sans Bold" charset="0"/>
              </a:rPr>
              <a:t>The Activation layer controls the signal transfer from one layer to other layer.</a:t>
            </a:r>
            <a:endParaRPr lang="en-US" sz="2100" dirty="0">
              <a:solidFill>
                <a:srgbClr val="CDCDCD"/>
              </a:solidFill>
              <a:latin typeface="Open Sans Light" charset="0"/>
              <a:ea typeface="ＭＳ Ｐゴシック" charset="0"/>
              <a:cs typeface="Open Sans Light" charset="0"/>
              <a:sym typeface="Open Sans Light" charset="0"/>
            </a:endParaRPr>
          </a:p>
        </p:txBody>
      </p:sp>
      <p:sp>
        <p:nvSpPr>
          <p:cNvPr id="46" name="Rectangle 22">
            <a:extLst>
              <a:ext uri="{FF2B5EF4-FFF2-40B4-BE49-F238E27FC236}">
                <a16:creationId xmlns:a16="http://schemas.microsoft.com/office/drawing/2014/main" id="{AFBB0AC4-377C-4465-8EC1-BDD502987209}"/>
              </a:ext>
            </a:extLst>
          </p:cNvPr>
          <p:cNvSpPr>
            <a:spLocks/>
          </p:cNvSpPr>
          <p:nvPr/>
        </p:nvSpPr>
        <p:spPr bwMode="auto">
          <a:xfrm>
            <a:off x="11328112" y="5624832"/>
            <a:ext cx="4348739" cy="1244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500" dirty="0">
                <a:solidFill>
                  <a:srgbClr val="CDCDCD"/>
                </a:solidFill>
                <a:latin typeface="Open Sans Bold" charset="0"/>
                <a:ea typeface="ＭＳ Ｐゴシック" charset="0"/>
                <a:cs typeface="Open Sans Bold" charset="0"/>
                <a:sym typeface="Open Sans Bold" charset="0"/>
              </a:rPr>
              <a:t>Training period is being fastened by employing RELU (rectified linear unit).</a:t>
            </a:r>
            <a:endParaRPr lang="en-US" sz="2100" dirty="0">
              <a:solidFill>
                <a:srgbClr val="CDCDCD"/>
              </a:solidFill>
              <a:latin typeface="Open Sans Light" charset="0"/>
              <a:ea typeface="ＭＳ Ｐゴシック" charset="0"/>
              <a:cs typeface="Open Sans Light" charset="0"/>
              <a:sym typeface="Open Sans Light" charset="0"/>
            </a:endParaRPr>
          </a:p>
        </p:txBody>
      </p:sp>
      <p:sp>
        <p:nvSpPr>
          <p:cNvPr id="47" name="Rectangle 22">
            <a:extLst>
              <a:ext uri="{FF2B5EF4-FFF2-40B4-BE49-F238E27FC236}">
                <a16:creationId xmlns:a16="http://schemas.microsoft.com/office/drawing/2014/main" id="{FC1D28FE-AE05-44E8-9C0E-5E2EA02529A3}"/>
              </a:ext>
            </a:extLst>
          </p:cNvPr>
          <p:cNvSpPr>
            <a:spLocks/>
          </p:cNvSpPr>
          <p:nvPr/>
        </p:nvSpPr>
        <p:spPr bwMode="auto">
          <a:xfrm>
            <a:off x="15141405" y="4473335"/>
            <a:ext cx="4348739" cy="1244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500" dirty="0">
                <a:solidFill>
                  <a:srgbClr val="CDCDCD"/>
                </a:solidFill>
                <a:latin typeface="Open Sans Bold" charset="0"/>
                <a:ea typeface="ＭＳ Ｐゴシック" charset="0"/>
                <a:cs typeface="Open Sans Bold" charset="0"/>
                <a:sym typeface="Open Sans Bold" charset="0"/>
              </a:rPr>
              <a:t>The neurons in proceeding layer is associated with each neuron in the next layer.</a:t>
            </a:r>
            <a:endParaRPr lang="en-US" sz="2100" dirty="0">
              <a:solidFill>
                <a:srgbClr val="CDCDCD"/>
              </a:solidFill>
              <a:latin typeface="Open Sans Light" charset="0"/>
              <a:ea typeface="ＭＳ Ｐゴシック" charset="0"/>
              <a:cs typeface="Open Sans Light" charset="0"/>
              <a:sym typeface="Open Sans Light" charset="0"/>
            </a:endParaRPr>
          </a:p>
        </p:txBody>
      </p:sp>
      <p:sp>
        <p:nvSpPr>
          <p:cNvPr id="48" name="Rectangle 22">
            <a:extLst>
              <a:ext uri="{FF2B5EF4-FFF2-40B4-BE49-F238E27FC236}">
                <a16:creationId xmlns:a16="http://schemas.microsoft.com/office/drawing/2014/main" id="{EB7ABAFC-7D78-4A0E-A63C-D025CA878079}"/>
              </a:ext>
            </a:extLst>
          </p:cNvPr>
          <p:cNvSpPr>
            <a:spLocks/>
          </p:cNvSpPr>
          <p:nvPr/>
        </p:nvSpPr>
        <p:spPr bwMode="auto">
          <a:xfrm>
            <a:off x="16553473" y="3035510"/>
            <a:ext cx="6620452" cy="1244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r"/>
            <a:r>
              <a:rPr lang="en-US" sz="2500" dirty="0">
                <a:solidFill>
                  <a:srgbClr val="CDCDCD"/>
                </a:solidFill>
                <a:latin typeface="Open Sans Bold" charset="0"/>
                <a:ea typeface="ＭＳ Ｐゴシック" charset="0"/>
                <a:cs typeface="Open Sans Bold" charset="0"/>
                <a:sym typeface="Open Sans Bold" charset="0"/>
              </a:rPr>
              <a:t>At time of training, loss layer is appended in the end to provide a feedback to</a:t>
            </a:r>
          </a:p>
          <a:p>
            <a:pPr algn="r"/>
            <a:r>
              <a:rPr lang="en-US" sz="2500" dirty="0">
                <a:solidFill>
                  <a:srgbClr val="CDCDCD"/>
                </a:solidFill>
                <a:latin typeface="Open Sans Bold" charset="0"/>
                <a:ea typeface="ＭＳ Ｐゴシック" charset="0"/>
                <a:cs typeface="Open Sans Bold" charset="0"/>
                <a:sym typeface="Open Sans Bold" charset="0"/>
              </a:rPr>
              <a:t>neural network</a:t>
            </a:r>
            <a:endParaRPr lang="en-US" sz="2100" dirty="0">
              <a:solidFill>
                <a:srgbClr val="CDCDCD"/>
              </a:solidFill>
              <a:latin typeface="Open Sans Light" charset="0"/>
              <a:ea typeface="ＭＳ Ｐゴシック" charset="0"/>
              <a:cs typeface="Open Sans Light" charset="0"/>
              <a:sym typeface="Open Sans Light" charset="0"/>
            </a:endParaRPr>
          </a:p>
        </p:txBody>
      </p:sp>
      <p:pic>
        <p:nvPicPr>
          <p:cNvPr id="49" name="Picture 48">
            <a:extLst>
              <a:ext uri="{FF2B5EF4-FFF2-40B4-BE49-F238E27FC236}">
                <a16:creationId xmlns:a16="http://schemas.microsoft.com/office/drawing/2014/main" id="{95F5E6BD-ED1F-40DC-B443-A07F3FE90B11}"/>
              </a:ext>
            </a:extLst>
          </p:cNvPr>
          <p:cNvPicPr>
            <a:picLocks noChangeAspect="1"/>
          </p:cNvPicPr>
          <p:nvPr/>
        </p:nvPicPr>
        <p:blipFill>
          <a:blip r:embed="rId2"/>
          <a:stretch>
            <a:fillRect/>
          </a:stretch>
        </p:blipFill>
        <p:spPr>
          <a:xfrm>
            <a:off x="21031200" y="0"/>
            <a:ext cx="3219206" cy="2743200"/>
          </a:xfrm>
          <a:prstGeom prst="rect">
            <a:avLst/>
          </a:prstGeom>
        </p:spPr>
      </p:pic>
      <p:sp>
        <p:nvSpPr>
          <p:cNvPr id="34" name="TextBox 33">
            <a:extLst>
              <a:ext uri="{FF2B5EF4-FFF2-40B4-BE49-F238E27FC236}">
                <a16:creationId xmlns:a16="http://schemas.microsoft.com/office/drawing/2014/main" id="{C40F6842-A3D6-4978-B604-629E26162F4E}"/>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spTree>
    <p:extLst>
      <p:ext uri="{BB962C8B-B14F-4D97-AF65-F5344CB8AC3E}">
        <p14:creationId xmlns:p14="http://schemas.microsoft.com/office/powerpoint/2010/main" val="723741329"/>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0" name="Rectangle 16"/>
          <p:cNvSpPr>
            <a:spLocks/>
          </p:cNvSpPr>
          <p:nvPr/>
        </p:nvSpPr>
        <p:spPr bwMode="auto">
          <a:xfrm>
            <a:off x="1450975" y="816173"/>
            <a:ext cx="4123245"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Evaluation Metrics</a:t>
            </a:r>
          </a:p>
        </p:txBody>
      </p:sp>
      <p:sp>
        <p:nvSpPr>
          <p:cNvPr id="26643" name="Rectangle 19"/>
          <p:cNvSpPr>
            <a:spLocks/>
          </p:cNvSpPr>
          <p:nvPr/>
        </p:nvSpPr>
        <p:spPr bwMode="auto">
          <a:xfrm>
            <a:off x="976863" y="4419600"/>
            <a:ext cx="12151415" cy="73981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 proposed CNNs performance is assessed with Root Mean Square Error, recall, sensitivity, precision, F-score specificity, probability of the misclassification error and accuracy of the training and testing set.</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Confusion Matrix is a good parameter to evaluate the performance of any model instead of plain accuracy as plain accuracy is easy to achieve in skewed sets.</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Confusion Matrix has the following parameters: True Positive (TP), False Positive (FP), True Negative (TN) and False Negative (FN).</a:t>
            </a:r>
          </a:p>
          <a:p>
            <a:pPr marL="457200" indent="-457200" algn="l">
              <a:lnSpc>
                <a:spcPct val="150000"/>
              </a:lnSpc>
              <a:buFont typeface="Arial" panose="020B0604020202020204" pitchFamily="34" charset="0"/>
              <a:buChar char="•"/>
            </a:pPr>
            <a:endParaRPr lang="en-US" sz="2800" dirty="0">
              <a:solidFill>
                <a:srgbClr val="FF0000"/>
              </a:solidFill>
              <a:latin typeface="Open Sans Light" charset="0"/>
              <a:ea typeface="ＭＳ Ｐゴシック" charset="0"/>
              <a:cs typeface="Open Sans Light" charset="0"/>
              <a:sym typeface="Open Sans Light" charset="0"/>
            </a:endParaRPr>
          </a:p>
        </p:txBody>
      </p:sp>
      <p:sp>
        <p:nvSpPr>
          <p:cNvPr id="26648" name="Rectangle 2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13</a:t>
            </a:r>
          </a:p>
        </p:txBody>
      </p:sp>
      <p:sp>
        <p:nvSpPr>
          <p:cNvPr id="31" name="TextBox 30">
            <a:extLst>
              <a:ext uri="{FF2B5EF4-FFF2-40B4-BE49-F238E27FC236}">
                <a16:creationId xmlns:a16="http://schemas.microsoft.com/office/drawing/2014/main" id="{81E2A5CF-4AAE-46D3-849C-F88927DF1849}"/>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32" name="Picture 31">
            <a:extLst>
              <a:ext uri="{FF2B5EF4-FFF2-40B4-BE49-F238E27FC236}">
                <a16:creationId xmlns:a16="http://schemas.microsoft.com/office/drawing/2014/main" id="{483B3F83-068A-4F52-8C73-C1A8C2C8BF48}"/>
              </a:ext>
            </a:extLst>
          </p:cNvPr>
          <p:cNvPicPr>
            <a:picLocks noChangeAspect="1"/>
          </p:cNvPicPr>
          <p:nvPr/>
        </p:nvPicPr>
        <p:blipFill>
          <a:blip r:embed="rId3"/>
          <a:stretch>
            <a:fillRect/>
          </a:stretch>
        </p:blipFill>
        <p:spPr>
          <a:xfrm>
            <a:off x="21031200" y="0"/>
            <a:ext cx="3219206" cy="2743200"/>
          </a:xfrm>
          <a:prstGeom prst="rect">
            <a:avLst/>
          </a:prstGeom>
        </p:spPr>
      </p:pic>
      <p:pic>
        <p:nvPicPr>
          <p:cNvPr id="4" name="Picture 3">
            <a:extLst>
              <a:ext uri="{FF2B5EF4-FFF2-40B4-BE49-F238E27FC236}">
                <a16:creationId xmlns:a16="http://schemas.microsoft.com/office/drawing/2014/main" id="{67EEFEE8-460C-4772-8B67-4FE2513688E9}"/>
              </a:ext>
            </a:extLst>
          </p:cNvPr>
          <p:cNvPicPr>
            <a:picLocks noChangeAspect="1"/>
          </p:cNvPicPr>
          <p:nvPr/>
        </p:nvPicPr>
        <p:blipFill>
          <a:blip r:embed="rId4">
            <a:lum bright="70000" contrast="-70000"/>
          </a:blip>
          <a:srcRect/>
          <a:stretch/>
        </p:blipFill>
        <p:spPr>
          <a:xfrm>
            <a:off x="14554200" y="2835724"/>
            <a:ext cx="8639994" cy="8044551"/>
          </a:xfrm>
          <a:prstGeom prst="rect">
            <a:avLst/>
          </a:prstGeom>
        </p:spPr>
      </p:pic>
    </p:spTree>
    <p:extLst>
      <p:ext uri="{BB962C8B-B14F-4D97-AF65-F5344CB8AC3E}">
        <p14:creationId xmlns:p14="http://schemas.microsoft.com/office/powerpoint/2010/main" val="222816801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0" name="Rectangle 16"/>
          <p:cNvSpPr>
            <a:spLocks/>
          </p:cNvSpPr>
          <p:nvPr/>
        </p:nvSpPr>
        <p:spPr bwMode="auto">
          <a:xfrm>
            <a:off x="1450975" y="816173"/>
            <a:ext cx="5100884"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Results and Discussion</a:t>
            </a:r>
          </a:p>
        </p:txBody>
      </p:sp>
      <p:sp>
        <p:nvSpPr>
          <p:cNvPr id="26643" name="Rectangle 19"/>
          <p:cNvSpPr>
            <a:spLocks/>
          </p:cNvSpPr>
          <p:nvPr/>
        </p:nvSpPr>
        <p:spPr bwMode="auto">
          <a:xfrm>
            <a:off x="10515600" y="3687792"/>
            <a:ext cx="12151415" cy="73981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 proposed method employs a mean field term within standard CNN objective function.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 technique is developed and applied in MATLAB environment by utilizing the image processing tool.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Datasets are assembled from the UCI datasets.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A comparison is found among all the features and the entire result being depicted in the figures.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 accuracy is computed which is then compared with rest of the methods.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Efficiency and training accuracy of the proposed brain tumor classification approach is computed.</a:t>
            </a:r>
            <a:endParaRPr lang="en-US" sz="2800" dirty="0">
              <a:solidFill>
                <a:srgbClr val="FF0000"/>
              </a:solidFill>
              <a:latin typeface="Open Sans Light" charset="0"/>
              <a:ea typeface="ＭＳ Ｐゴシック" charset="0"/>
              <a:cs typeface="Open Sans Light" charset="0"/>
              <a:sym typeface="Open Sans Light" charset="0"/>
            </a:endParaRPr>
          </a:p>
        </p:txBody>
      </p:sp>
      <p:sp>
        <p:nvSpPr>
          <p:cNvPr id="26648" name="Rectangle 2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14</a:t>
            </a:r>
          </a:p>
        </p:txBody>
      </p:sp>
      <p:sp>
        <p:nvSpPr>
          <p:cNvPr id="31" name="TextBox 30">
            <a:extLst>
              <a:ext uri="{FF2B5EF4-FFF2-40B4-BE49-F238E27FC236}">
                <a16:creationId xmlns:a16="http://schemas.microsoft.com/office/drawing/2014/main" id="{81E2A5CF-4AAE-46D3-849C-F88927DF1849}"/>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32" name="Picture 31">
            <a:extLst>
              <a:ext uri="{FF2B5EF4-FFF2-40B4-BE49-F238E27FC236}">
                <a16:creationId xmlns:a16="http://schemas.microsoft.com/office/drawing/2014/main" id="{483B3F83-068A-4F52-8C73-C1A8C2C8BF48}"/>
              </a:ext>
            </a:extLst>
          </p:cNvPr>
          <p:cNvPicPr>
            <a:picLocks noChangeAspect="1"/>
          </p:cNvPicPr>
          <p:nvPr/>
        </p:nvPicPr>
        <p:blipFill>
          <a:blip r:embed="rId3"/>
          <a:stretch>
            <a:fillRect/>
          </a:stretch>
        </p:blipFill>
        <p:spPr>
          <a:xfrm>
            <a:off x="21031200" y="0"/>
            <a:ext cx="3219206" cy="2743200"/>
          </a:xfrm>
          <a:prstGeom prst="rect">
            <a:avLst/>
          </a:prstGeom>
        </p:spPr>
      </p:pic>
      <p:pic>
        <p:nvPicPr>
          <p:cNvPr id="4" name="Picture 3">
            <a:extLst>
              <a:ext uri="{FF2B5EF4-FFF2-40B4-BE49-F238E27FC236}">
                <a16:creationId xmlns:a16="http://schemas.microsoft.com/office/drawing/2014/main" id="{67EEFEE8-460C-4772-8B67-4FE2513688E9}"/>
              </a:ext>
            </a:extLst>
          </p:cNvPr>
          <p:cNvPicPr>
            <a:picLocks noChangeAspect="1"/>
          </p:cNvPicPr>
          <p:nvPr/>
        </p:nvPicPr>
        <p:blipFill>
          <a:blip r:embed="rId4">
            <a:lum bright="70000" contrast="-70000"/>
          </a:blip>
          <a:srcRect/>
          <a:stretch/>
        </p:blipFill>
        <p:spPr>
          <a:xfrm>
            <a:off x="2764534" y="5084104"/>
            <a:ext cx="4605531" cy="4605531"/>
          </a:xfrm>
          <a:prstGeom prst="rect">
            <a:avLst/>
          </a:prstGeom>
          <a:effectLst>
            <a:glow rad="228600">
              <a:srgbClr val="FFC000">
                <a:alpha val="40000"/>
              </a:srgbClr>
            </a:glow>
            <a:outerShdw blurRad="76200" dist="12700" dir="8100000" sy="-23000" kx="800400" algn="br" rotWithShape="0">
              <a:prstClr val="black">
                <a:alpha val="20000"/>
              </a:prstClr>
            </a:outerShdw>
          </a:effectLst>
        </p:spPr>
      </p:pic>
    </p:spTree>
    <p:extLst>
      <p:ext uri="{BB962C8B-B14F-4D97-AF65-F5344CB8AC3E}">
        <p14:creationId xmlns:p14="http://schemas.microsoft.com/office/powerpoint/2010/main" val="381187577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1"/>
          <p:cNvSpPr>
            <a:spLocks/>
          </p:cNvSpPr>
          <p:nvPr/>
        </p:nvSpPr>
        <p:spPr bwMode="auto">
          <a:xfrm>
            <a:off x="9918700" y="3311525"/>
            <a:ext cx="12954000" cy="3581400"/>
          </a:xfrm>
          <a:prstGeom prst="rect">
            <a:avLst/>
          </a:prstGeom>
          <a:gradFill flip="none" rotWithShape="1">
            <a:gsLst>
              <a:gs pos="25179">
                <a:srgbClr val="3C5592">
                  <a:alpha val="80000"/>
                </a:srgbClr>
              </a:gs>
              <a:gs pos="0">
                <a:srgbClr val="FF0000">
                  <a:alpha val="80000"/>
                </a:srgbClr>
              </a:gs>
              <a:gs pos="58000">
                <a:srgbClr val="00FF99">
                  <a:alpha val="80000"/>
                </a:srgbClr>
              </a:gs>
              <a:gs pos="87000">
                <a:srgbClr val="00B0F0">
                  <a:alpha val="80000"/>
                </a:srgbClr>
              </a:gs>
            </a:gsLst>
            <a:lin ang="8100000" scaled="1"/>
            <a:tileRect/>
          </a:gradFill>
          <a:ln w="25400" cap="flat">
            <a:solidFill>
              <a:srgbClr val="00FF99">
                <a:alpha val="0"/>
              </a:srgbClr>
            </a:solidFill>
            <a:prstDash val="solid"/>
            <a:miter lim="800000"/>
            <a:headEnd type="none" w="med" len="med"/>
            <a:tailEnd type="none" w="med" len="med"/>
          </a:ln>
        </p:spPr>
        <p:txBody>
          <a:bodyPr lIns="0" tIns="0" rIns="0" bIns="0"/>
          <a:lstStyle/>
          <a:p>
            <a:endParaRPr lang="en-US"/>
          </a:p>
        </p:txBody>
      </p:sp>
      <p:graphicFrame>
        <p:nvGraphicFramePr>
          <p:cNvPr id="24578" name="Group 2"/>
          <p:cNvGraphicFramePr>
            <a:graphicFrameLocks noGrp="1"/>
          </p:cNvGraphicFramePr>
          <p:nvPr>
            <p:extLst>
              <p:ext uri="{D42A27DB-BD31-4B8C-83A1-F6EECF244321}">
                <p14:modId xmlns:p14="http://schemas.microsoft.com/office/powerpoint/2010/main" val="364459879"/>
              </p:ext>
            </p:extLst>
          </p:nvPr>
        </p:nvGraphicFramePr>
        <p:xfrm>
          <a:off x="9918700" y="5510213"/>
          <a:ext cx="12966700" cy="6357939"/>
        </p:xfrm>
        <a:graphic>
          <a:graphicData uri="http://schemas.openxmlformats.org/drawingml/2006/table">
            <a:tbl>
              <a:tblPr>
                <a:tableStyleId>{08FB837D-C827-4EFA-A057-4D05807E0F7C}</a:tableStyleId>
              </a:tblPr>
              <a:tblGrid>
                <a:gridCol w="4330700">
                  <a:extLst>
                    <a:ext uri="{9D8B030D-6E8A-4147-A177-3AD203B41FA5}">
                      <a16:colId xmlns:a16="http://schemas.microsoft.com/office/drawing/2014/main" val="20000"/>
                    </a:ext>
                  </a:extLst>
                </a:gridCol>
                <a:gridCol w="4318000">
                  <a:extLst>
                    <a:ext uri="{9D8B030D-6E8A-4147-A177-3AD203B41FA5}">
                      <a16:colId xmlns:a16="http://schemas.microsoft.com/office/drawing/2014/main" val="20001"/>
                    </a:ext>
                  </a:extLst>
                </a:gridCol>
                <a:gridCol w="4318000">
                  <a:extLst>
                    <a:ext uri="{9D8B030D-6E8A-4147-A177-3AD203B41FA5}">
                      <a16:colId xmlns:a16="http://schemas.microsoft.com/office/drawing/2014/main" val="20002"/>
                    </a:ext>
                  </a:extLst>
                </a:gridCol>
              </a:tblGrid>
              <a:tr h="1376363">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Semibold" charset="0"/>
                        </a:rPr>
                        <a:t>Techniques</a:t>
                      </a:r>
                      <a:endParaRPr kumimoji="0" lang="en-US" sz="2400" b="0" i="0" u="none" strike="noStrike" cap="none" normalizeH="0" baseline="0" dirty="0">
                        <a:ln>
                          <a:noFill/>
                        </a:ln>
                        <a:solidFill>
                          <a:srgbClr val="1A1A1A"/>
                        </a:solidFill>
                        <a:effectLst/>
                        <a:latin typeface="Open Sans Semibold" charset="0"/>
                        <a:ea typeface="Heiti SC Light" charset="0"/>
                        <a:cs typeface="Open Sans Semibold" charset="0"/>
                        <a:sym typeface="Open Sans Semibold" charset="0"/>
                      </a:endParaRPr>
                    </a:p>
                  </a:txBody>
                  <a:tcPr marL="63500" marR="63500" marT="63500" marB="63500" anchor="ctr" horzOverflow="overflow">
                    <a:solidFill>
                      <a:srgbClr val="FF9933"/>
                    </a:solidFill>
                  </a:tcPr>
                </a:tc>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Semibold" charset="0"/>
                        </a:rPr>
                        <a:t>Accuracy (%)</a:t>
                      </a:r>
                      <a:endParaRPr kumimoji="0" lang="en-US" sz="2400" b="0" i="0" u="none" strike="noStrike" cap="none" normalizeH="0" baseline="0" dirty="0">
                        <a:ln>
                          <a:noFill/>
                        </a:ln>
                        <a:solidFill>
                          <a:srgbClr val="1A1A1A"/>
                        </a:solidFill>
                        <a:effectLst/>
                        <a:latin typeface="Open Sans Semibold" charset="0"/>
                        <a:ea typeface="Heiti SC Light" charset="0"/>
                        <a:cs typeface="Open Sans Semibold" charset="0"/>
                        <a:sym typeface="Open Sans Semibold" charset="0"/>
                      </a:endParaRPr>
                    </a:p>
                  </a:txBody>
                  <a:tcPr marL="63500" marR="63500" marT="63500" marB="63500" anchor="ctr" horzOverflow="overflow">
                    <a:solidFill>
                      <a:srgbClr val="FF9933"/>
                    </a:solidFill>
                  </a:tcPr>
                </a:tc>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Semibold" charset="0"/>
                        </a:rPr>
                        <a:t>Efficiency (%)</a:t>
                      </a:r>
                      <a:endParaRPr kumimoji="0" lang="en-US" sz="2400" b="0" i="0" u="none" strike="noStrike" cap="none" normalizeH="0" baseline="0" dirty="0">
                        <a:ln>
                          <a:noFill/>
                        </a:ln>
                        <a:solidFill>
                          <a:srgbClr val="1A1A1A"/>
                        </a:solidFill>
                        <a:effectLst/>
                        <a:latin typeface="Open Sans Semibold" charset="0"/>
                        <a:ea typeface="Heiti SC Light" charset="0"/>
                        <a:cs typeface="Open Sans Semibold" charset="0"/>
                        <a:sym typeface="Open Sans Semibold" charset="0"/>
                      </a:endParaRPr>
                    </a:p>
                  </a:txBody>
                  <a:tcPr marL="63500" marR="63500" marT="63500" marB="63500" anchor="ctr" horzOverflow="overflow">
                    <a:solidFill>
                      <a:srgbClr val="FF9933"/>
                    </a:solidFill>
                  </a:tcPr>
                </a:tc>
                <a:extLst>
                  <a:ext uri="{0D108BD9-81ED-4DB2-BD59-A6C34878D82A}">
                    <a16:rowId xmlns:a16="http://schemas.microsoft.com/office/drawing/2014/main" val="10000"/>
                  </a:ext>
                </a:extLst>
              </a:tr>
              <a:tr h="1250950">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Conditional Random Field</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solidFill>
                      <a:srgbClr val="FF9933"/>
                    </a:solidFill>
                  </a:tcPr>
                </a:tc>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89 %</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gradFill flip="none" rotWithShape="1">
                      <a:gsLst>
                        <a:gs pos="0">
                          <a:srgbClr val="CCFF33">
                            <a:tint val="66000"/>
                            <a:satMod val="160000"/>
                          </a:srgbClr>
                        </a:gs>
                        <a:gs pos="50000">
                          <a:srgbClr val="CCFF33">
                            <a:tint val="44500"/>
                            <a:satMod val="160000"/>
                          </a:srgbClr>
                        </a:gs>
                        <a:gs pos="100000">
                          <a:srgbClr val="CCFF33">
                            <a:tint val="23500"/>
                            <a:satMod val="160000"/>
                          </a:srgbClr>
                        </a:gs>
                      </a:gsLst>
                      <a:lin ang="2700000" scaled="1"/>
                      <a:tileRect/>
                    </a:gradFill>
                  </a:tcPr>
                </a:tc>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87.5%</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gradFill flip="none" rotWithShape="1">
                      <a:gsLst>
                        <a:gs pos="0">
                          <a:srgbClr val="FFFF00">
                            <a:tint val="66000"/>
                            <a:satMod val="160000"/>
                          </a:srgbClr>
                        </a:gs>
                        <a:gs pos="50000">
                          <a:srgbClr val="FFFF00">
                            <a:tint val="44500"/>
                            <a:satMod val="160000"/>
                          </a:srgbClr>
                        </a:gs>
                        <a:gs pos="100000">
                          <a:srgbClr val="FFFF00">
                            <a:tint val="23500"/>
                            <a:satMod val="160000"/>
                          </a:srgbClr>
                        </a:gs>
                      </a:gsLst>
                      <a:lin ang="13500000" scaled="1"/>
                      <a:tileRect/>
                    </a:gradFill>
                  </a:tcPr>
                </a:tc>
                <a:extLst>
                  <a:ext uri="{0D108BD9-81ED-4DB2-BD59-A6C34878D82A}">
                    <a16:rowId xmlns:a16="http://schemas.microsoft.com/office/drawing/2014/main" val="10001"/>
                  </a:ext>
                </a:extLst>
              </a:tr>
              <a:tr h="1187450">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Support Vector Machine</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solidFill>
                      <a:srgbClr val="FF9933"/>
                    </a:solidFill>
                  </a:tcPr>
                </a:tc>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84.5 %</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gradFill flip="none" rotWithShape="1">
                      <a:gsLst>
                        <a:gs pos="0">
                          <a:srgbClr val="FFC000">
                            <a:tint val="66000"/>
                            <a:satMod val="160000"/>
                          </a:srgbClr>
                        </a:gs>
                        <a:gs pos="50000">
                          <a:srgbClr val="FFC000">
                            <a:tint val="44500"/>
                            <a:satMod val="160000"/>
                          </a:srgbClr>
                        </a:gs>
                        <a:gs pos="100000">
                          <a:srgbClr val="FFC000">
                            <a:tint val="23500"/>
                            <a:satMod val="160000"/>
                          </a:srgbClr>
                        </a:gs>
                      </a:gsLst>
                      <a:path path="circle">
                        <a:fillToRect l="50000" t="50000" r="50000" b="50000"/>
                      </a:path>
                      <a:tileRect/>
                    </a:gradFill>
                  </a:tcPr>
                </a:tc>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90.3 %</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gradFill flip="none" rotWithShape="1">
                      <a:gsLst>
                        <a:gs pos="0">
                          <a:srgbClr val="CCFF33">
                            <a:tint val="66000"/>
                            <a:satMod val="160000"/>
                          </a:srgbClr>
                        </a:gs>
                        <a:gs pos="50000">
                          <a:srgbClr val="CCFF33">
                            <a:tint val="44500"/>
                            <a:satMod val="160000"/>
                          </a:srgbClr>
                        </a:gs>
                        <a:gs pos="100000">
                          <a:srgbClr val="CCFF33">
                            <a:tint val="23500"/>
                            <a:satMod val="160000"/>
                          </a:srgbClr>
                        </a:gs>
                      </a:gsLst>
                      <a:lin ang="5400000" scaled="1"/>
                      <a:tileRect/>
                    </a:gradFill>
                  </a:tcPr>
                </a:tc>
                <a:extLst>
                  <a:ext uri="{0D108BD9-81ED-4DB2-BD59-A6C34878D82A}">
                    <a16:rowId xmlns:a16="http://schemas.microsoft.com/office/drawing/2014/main" val="10002"/>
                  </a:ext>
                </a:extLst>
              </a:tr>
              <a:tr h="1271588">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Genetic Algorithm</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solidFill>
                      <a:srgbClr val="FF9933"/>
                    </a:solidFill>
                  </a:tcPr>
                </a:tc>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83.64 %</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tcPr>
                </a:tc>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84.78 %</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2700000" scaled="1"/>
                      <a:tileRect/>
                    </a:gradFill>
                  </a:tcPr>
                </a:tc>
                <a:extLst>
                  <a:ext uri="{0D108BD9-81ED-4DB2-BD59-A6C34878D82A}">
                    <a16:rowId xmlns:a16="http://schemas.microsoft.com/office/drawing/2014/main" val="10003"/>
                  </a:ext>
                </a:extLst>
              </a:tr>
              <a:tr h="1271588">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Convolutional Neural Network</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solidFill>
                      <a:srgbClr val="FF9933"/>
                    </a:solidFill>
                  </a:tcPr>
                </a:tc>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91 %</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gradFill flip="none" rotWithShape="1">
                      <a:gsLst>
                        <a:gs pos="0">
                          <a:srgbClr val="00FF99">
                            <a:tint val="66000"/>
                            <a:satMod val="160000"/>
                          </a:srgbClr>
                        </a:gs>
                        <a:gs pos="50000">
                          <a:srgbClr val="00FF99">
                            <a:tint val="44500"/>
                            <a:satMod val="160000"/>
                          </a:srgbClr>
                        </a:gs>
                        <a:gs pos="100000">
                          <a:srgbClr val="00FF99">
                            <a:tint val="23500"/>
                            <a:satMod val="160000"/>
                          </a:srgbClr>
                        </a:gs>
                      </a:gsLst>
                      <a:lin ang="8100000" scaled="1"/>
                      <a:tileRect/>
                    </a:gradFill>
                  </a:tcPr>
                </a:tc>
                <a:tc>
                  <a:txBody>
                    <a:bodyPr/>
                    <a:lstStyle/>
                    <a:p>
                      <a:pPr marL="0" marR="0" lvl="0" indent="0" algn="ctr" defTabSz="914400" rtl="0" eaLnBrk="1" fontAlgn="base" latinLnBrk="0" hangingPunct="1">
                        <a:lnSpc>
                          <a:spcPct val="80000"/>
                        </a:lnSpc>
                        <a:spcBef>
                          <a:spcPct val="0"/>
                        </a:spcBef>
                        <a:spcAft>
                          <a:spcPct val="0"/>
                        </a:spcAft>
                        <a:buClrTx/>
                        <a:buSzTx/>
                        <a:buFontTx/>
                        <a:buNone/>
                        <a:tabLst/>
                      </a:pPr>
                      <a:r>
                        <a:rPr kumimoji="0" lang="en-US" sz="2400" u="none" strike="noStrike" cap="none" normalizeH="0" baseline="0" dirty="0">
                          <a:ln>
                            <a:noFill/>
                          </a:ln>
                          <a:effectLst/>
                          <a:sym typeface="Open Sans Light" charset="0"/>
                        </a:rPr>
                        <a:t>92.7 %</a:t>
                      </a:r>
                      <a:endParaRPr kumimoji="0" lang="en-US" sz="2400" b="0" i="0" u="none" strike="noStrike" cap="none" normalizeH="0" baseline="0" dirty="0">
                        <a:ln>
                          <a:noFill/>
                        </a:ln>
                        <a:solidFill>
                          <a:srgbClr val="E6E6E6"/>
                        </a:solidFill>
                        <a:effectLst/>
                        <a:latin typeface="Open Sans Light" charset="0"/>
                        <a:ea typeface="Heiti SC Light" charset="0"/>
                        <a:cs typeface="Open Sans Light" charset="0"/>
                        <a:sym typeface="Open Sans Light" charset="0"/>
                      </a:endParaRPr>
                    </a:p>
                  </a:txBody>
                  <a:tcPr marL="63500" marR="63500" marT="63500" marB="63500" anchor="ctr" horzOverflow="overflow">
                    <a:gradFill flip="none" rotWithShape="1">
                      <a:gsLst>
                        <a:gs pos="0">
                          <a:srgbClr val="00FF99">
                            <a:tint val="66000"/>
                            <a:satMod val="160000"/>
                          </a:srgbClr>
                        </a:gs>
                        <a:gs pos="50000">
                          <a:srgbClr val="00FF99">
                            <a:tint val="44500"/>
                            <a:satMod val="160000"/>
                          </a:srgbClr>
                        </a:gs>
                        <a:gs pos="100000">
                          <a:srgbClr val="00FF99">
                            <a:tint val="23500"/>
                            <a:satMod val="160000"/>
                          </a:srgbClr>
                        </a:gs>
                      </a:gsLst>
                      <a:lin ang="5400000" scaled="1"/>
                      <a:tileRect/>
                    </a:gradFill>
                  </a:tcPr>
                </a:tc>
                <a:extLst>
                  <a:ext uri="{0D108BD9-81ED-4DB2-BD59-A6C34878D82A}">
                    <a16:rowId xmlns:a16="http://schemas.microsoft.com/office/drawing/2014/main" val="10004"/>
                  </a:ext>
                </a:extLst>
              </a:tr>
            </a:tbl>
          </a:graphicData>
        </a:graphic>
      </p:graphicFrame>
      <p:sp>
        <p:nvSpPr>
          <p:cNvPr id="24632" name="Rectangle 56"/>
          <p:cNvSpPr>
            <a:spLocks/>
          </p:cNvSpPr>
          <p:nvPr/>
        </p:nvSpPr>
        <p:spPr bwMode="auto">
          <a:xfrm>
            <a:off x="12090400" y="4089400"/>
            <a:ext cx="8636000" cy="723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nSpc>
                <a:spcPct val="80000"/>
              </a:lnSpc>
            </a:pPr>
            <a:r>
              <a:rPr lang="en-US" sz="3600" dirty="0">
                <a:solidFill>
                  <a:srgbClr val="FFFFFF"/>
                </a:solidFill>
                <a:latin typeface="Open Sans Light" charset="0"/>
                <a:ea typeface="ＭＳ Ｐゴシック" charset="0"/>
                <a:cs typeface="Open Sans Light" charset="0"/>
                <a:sym typeface="Open Sans Light" charset="0"/>
              </a:rPr>
              <a:t>Comparison of Various Algorithms</a:t>
            </a:r>
          </a:p>
        </p:txBody>
      </p:sp>
      <p:grpSp>
        <p:nvGrpSpPr>
          <p:cNvPr id="24635" name="Group 59"/>
          <p:cNvGrpSpPr>
            <a:grpSpLocks/>
          </p:cNvGrpSpPr>
          <p:nvPr/>
        </p:nvGrpSpPr>
        <p:grpSpPr bwMode="auto">
          <a:xfrm>
            <a:off x="1450975" y="815975"/>
            <a:ext cx="5100528" cy="1136650"/>
            <a:chOff x="0" y="58"/>
            <a:chExt cx="3212" cy="716"/>
          </a:xfrm>
        </p:grpSpPr>
        <p:sp>
          <p:nvSpPr>
            <p:cNvPr id="24633" name="Rectangle 57"/>
            <p:cNvSpPr>
              <a:spLocks/>
            </p:cNvSpPr>
            <p:nvPr/>
          </p:nvSpPr>
          <p:spPr bwMode="auto">
            <a:xfrm>
              <a:off x="0" y="58"/>
              <a:ext cx="3212" cy="3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Results and Discussion</a:t>
              </a:r>
            </a:p>
          </p:txBody>
        </p:sp>
        <p:sp>
          <p:nvSpPr>
            <p:cNvPr id="24634" name="Rectangle 58"/>
            <p:cNvSpPr>
              <a:spLocks/>
            </p:cNvSpPr>
            <p:nvPr/>
          </p:nvSpPr>
          <p:spPr bwMode="auto">
            <a:xfrm>
              <a:off x="5" y="483"/>
              <a:ext cx="2049" cy="29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3000" dirty="0">
                  <a:solidFill>
                    <a:srgbClr val="FFFFFF"/>
                  </a:solidFill>
                  <a:latin typeface="Open Sans Light" charset="0"/>
                  <a:ea typeface="ＭＳ Ｐゴシック" charset="0"/>
                  <a:cs typeface="Open Sans Light" charset="0"/>
                  <a:sym typeface="Open Sans Light" charset="0"/>
                </a:rPr>
                <a:t>Tables and Analysis</a:t>
              </a:r>
            </a:p>
          </p:txBody>
        </p:sp>
      </p:grpSp>
      <p:sp>
        <p:nvSpPr>
          <p:cNvPr id="24641" name="Rectangle 65"/>
          <p:cNvSpPr>
            <a:spLocks/>
          </p:cNvSpPr>
          <p:nvPr/>
        </p:nvSpPr>
        <p:spPr bwMode="auto">
          <a:xfrm>
            <a:off x="4560888" y="3860800"/>
            <a:ext cx="4762500" cy="1587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lnSpc>
                <a:spcPct val="80000"/>
              </a:lnSpc>
            </a:pPr>
            <a:r>
              <a:rPr lang="en-US" sz="4800" dirty="0">
                <a:solidFill>
                  <a:srgbClr val="FFFFFF"/>
                </a:solidFill>
                <a:latin typeface="Open Sans Light" charset="0"/>
                <a:ea typeface="ＭＳ Ｐゴシック" charset="0"/>
                <a:cs typeface="Open Sans Light" charset="0"/>
                <a:sym typeface="Open Sans Light" charset="0"/>
              </a:rPr>
              <a:t>ANALYSIS</a:t>
            </a:r>
          </a:p>
        </p:txBody>
      </p:sp>
      <p:sp>
        <p:nvSpPr>
          <p:cNvPr id="24642" name="Rectangle 66"/>
          <p:cNvSpPr>
            <a:spLocks/>
          </p:cNvSpPr>
          <p:nvPr/>
        </p:nvSpPr>
        <p:spPr bwMode="auto">
          <a:xfrm>
            <a:off x="4560888" y="4914900"/>
            <a:ext cx="4762500" cy="812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100" dirty="0">
                <a:solidFill>
                  <a:srgbClr val="FFFFFF"/>
                </a:solidFill>
                <a:latin typeface="Open Sans Light" charset="0"/>
                <a:ea typeface="ＭＳ Ｐゴシック" charset="0"/>
                <a:cs typeface="Open Sans Light" charset="0"/>
                <a:sym typeface="Open Sans Light" charset="0"/>
              </a:rPr>
              <a:t>Table illustrates the comparison of various classification techniques</a:t>
            </a:r>
          </a:p>
        </p:txBody>
      </p:sp>
      <p:sp>
        <p:nvSpPr>
          <p:cNvPr id="24643" name="Rectangle 67"/>
          <p:cNvSpPr>
            <a:spLocks/>
          </p:cNvSpPr>
          <p:nvPr/>
        </p:nvSpPr>
        <p:spPr bwMode="auto">
          <a:xfrm>
            <a:off x="2451100" y="6162093"/>
            <a:ext cx="6591300" cy="42112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800" dirty="0">
                <a:solidFill>
                  <a:srgbClr val="FFFFFF"/>
                </a:solidFill>
                <a:latin typeface="Open Sans Bold" charset="0"/>
                <a:ea typeface="ＭＳ Ｐゴシック" charset="0"/>
                <a:cs typeface="Open Sans Bold" charset="0"/>
                <a:sym typeface="Open Sans Bold" charset="0"/>
              </a:rPr>
              <a:t>It represents overall performance and comparison output in contrast to various prevailing techniques such as CRF, SVM and GA. The proposed CNN (Convolutional Neural Network) yields in improvised output in contrast to the existing algorithms.</a:t>
            </a:r>
            <a:endParaRPr lang="en-US" sz="2400" dirty="0">
              <a:solidFill>
                <a:srgbClr val="FFFFFF"/>
              </a:solidFill>
              <a:latin typeface="Open Sans Light" charset="0"/>
              <a:ea typeface="ＭＳ Ｐゴシック" charset="0"/>
              <a:cs typeface="Open Sans Light" charset="0"/>
              <a:sym typeface="Open Sans Light" charset="0"/>
            </a:endParaRPr>
          </a:p>
        </p:txBody>
      </p:sp>
      <p:sp>
        <p:nvSpPr>
          <p:cNvPr id="24644" name="Rectangle 68"/>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15</a:t>
            </a:r>
          </a:p>
        </p:txBody>
      </p:sp>
      <p:pic>
        <p:nvPicPr>
          <p:cNvPr id="7" name="Picture 6">
            <a:extLst>
              <a:ext uri="{FF2B5EF4-FFF2-40B4-BE49-F238E27FC236}">
                <a16:creationId xmlns:a16="http://schemas.microsoft.com/office/drawing/2014/main" id="{2B71BA72-8286-4EF3-9E06-EA9B07581D18}"/>
              </a:ext>
            </a:extLst>
          </p:cNvPr>
          <p:cNvPicPr>
            <a:picLocks noChangeAspect="1"/>
          </p:cNvPicPr>
          <p:nvPr/>
        </p:nvPicPr>
        <p:blipFill>
          <a:blip r:embed="rId2">
            <a:lum bright="70000" contrast="-70000"/>
          </a:blip>
          <a:stretch>
            <a:fillRect/>
          </a:stretch>
        </p:blipFill>
        <p:spPr>
          <a:xfrm>
            <a:off x="2495260" y="3899693"/>
            <a:ext cx="1828007" cy="1828007"/>
          </a:xfrm>
          <a:prstGeom prst="rect">
            <a:avLst/>
          </a:prstGeom>
        </p:spPr>
      </p:pic>
      <p:sp>
        <p:nvSpPr>
          <p:cNvPr id="23" name="TextBox 22">
            <a:extLst>
              <a:ext uri="{FF2B5EF4-FFF2-40B4-BE49-F238E27FC236}">
                <a16:creationId xmlns:a16="http://schemas.microsoft.com/office/drawing/2014/main" id="{870575A4-4EC3-4C00-8DC6-7442D8C9B9B5}"/>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14" name="Picture 13">
            <a:extLst>
              <a:ext uri="{FF2B5EF4-FFF2-40B4-BE49-F238E27FC236}">
                <a16:creationId xmlns:a16="http://schemas.microsoft.com/office/drawing/2014/main" id="{A1A1F69B-773E-433C-8C47-03A1FD5A2EF8}"/>
              </a:ext>
            </a:extLst>
          </p:cNvPr>
          <p:cNvPicPr>
            <a:picLocks noChangeAspect="1"/>
          </p:cNvPicPr>
          <p:nvPr/>
        </p:nvPicPr>
        <p:blipFill>
          <a:blip r:embed="rId3"/>
          <a:stretch>
            <a:fillRect/>
          </a:stretch>
        </p:blipFill>
        <p:spPr>
          <a:xfrm>
            <a:off x="21031200" y="0"/>
            <a:ext cx="3219206" cy="2743200"/>
          </a:xfrm>
          <a:prstGeom prst="rect">
            <a:avLst/>
          </a:prstGeom>
        </p:spPr>
      </p:pic>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0" name="Rectangle 16"/>
          <p:cNvSpPr>
            <a:spLocks/>
          </p:cNvSpPr>
          <p:nvPr/>
        </p:nvSpPr>
        <p:spPr bwMode="auto">
          <a:xfrm>
            <a:off x="1450975" y="816173"/>
            <a:ext cx="4131067"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Simulation Results</a:t>
            </a:r>
          </a:p>
        </p:txBody>
      </p:sp>
      <p:sp>
        <p:nvSpPr>
          <p:cNvPr id="26643" name="Rectangle 19"/>
          <p:cNvSpPr>
            <a:spLocks/>
          </p:cNvSpPr>
          <p:nvPr/>
        </p:nvSpPr>
        <p:spPr bwMode="auto">
          <a:xfrm>
            <a:off x="10515600" y="3687792"/>
            <a:ext cx="12151415" cy="73981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 datasets are accumulated from online datasets and the MATLAB environment is used for the development process.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Figures presented below depicts the overall images of brain tumor detection.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Input image undergoes pre-processing.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Thereafter the pre-processed image is enhanced and the image is extracted.</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Eventually, the brain tumor classified image is retrieved and implemented successfully.</a:t>
            </a:r>
            <a:endParaRPr lang="en-US" sz="2800" dirty="0">
              <a:solidFill>
                <a:srgbClr val="FF0000"/>
              </a:solidFill>
              <a:latin typeface="Open Sans Light" charset="0"/>
              <a:ea typeface="ＭＳ Ｐゴシック" charset="0"/>
              <a:cs typeface="Open Sans Light" charset="0"/>
              <a:sym typeface="Open Sans Light" charset="0"/>
            </a:endParaRPr>
          </a:p>
        </p:txBody>
      </p:sp>
      <p:sp>
        <p:nvSpPr>
          <p:cNvPr id="26648" name="Rectangle 2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16</a:t>
            </a:r>
          </a:p>
        </p:txBody>
      </p:sp>
      <p:sp>
        <p:nvSpPr>
          <p:cNvPr id="31" name="TextBox 30">
            <a:extLst>
              <a:ext uri="{FF2B5EF4-FFF2-40B4-BE49-F238E27FC236}">
                <a16:creationId xmlns:a16="http://schemas.microsoft.com/office/drawing/2014/main" id="{81E2A5CF-4AAE-46D3-849C-F88927DF1849}"/>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32" name="Picture 31">
            <a:extLst>
              <a:ext uri="{FF2B5EF4-FFF2-40B4-BE49-F238E27FC236}">
                <a16:creationId xmlns:a16="http://schemas.microsoft.com/office/drawing/2014/main" id="{483B3F83-068A-4F52-8C73-C1A8C2C8BF48}"/>
              </a:ext>
            </a:extLst>
          </p:cNvPr>
          <p:cNvPicPr>
            <a:picLocks noChangeAspect="1"/>
          </p:cNvPicPr>
          <p:nvPr/>
        </p:nvPicPr>
        <p:blipFill>
          <a:blip r:embed="rId3"/>
          <a:stretch>
            <a:fillRect/>
          </a:stretch>
        </p:blipFill>
        <p:spPr>
          <a:xfrm>
            <a:off x="21031200" y="0"/>
            <a:ext cx="3219206" cy="2743200"/>
          </a:xfrm>
          <a:prstGeom prst="rect">
            <a:avLst/>
          </a:prstGeom>
        </p:spPr>
      </p:pic>
      <p:pic>
        <p:nvPicPr>
          <p:cNvPr id="2" name="Picture 1">
            <a:extLst>
              <a:ext uri="{FF2B5EF4-FFF2-40B4-BE49-F238E27FC236}">
                <a16:creationId xmlns:a16="http://schemas.microsoft.com/office/drawing/2014/main" id="{C6CC9ECE-1FC9-420B-8AFD-CA36FF495D7E}"/>
              </a:ext>
            </a:extLst>
          </p:cNvPr>
          <p:cNvPicPr>
            <a:picLocks noChangeAspect="1"/>
          </p:cNvPicPr>
          <p:nvPr/>
        </p:nvPicPr>
        <p:blipFill>
          <a:blip r:embed="rId4"/>
          <a:stretch>
            <a:fillRect/>
          </a:stretch>
        </p:blipFill>
        <p:spPr>
          <a:xfrm>
            <a:off x="1003300" y="3429000"/>
            <a:ext cx="7302500" cy="2565422"/>
          </a:xfrm>
          <a:prstGeom prst="rect">
            <a:avLst/>
          </a:prstGeom>
        </p:spPr>
      </p:pic>
      <p:pic>
        <p:nvPicPr>
          <p:cNvPr id="3" name="Picture 2">
            <a:extLst>
              <a:ext uri="{FF2B5EF4-FFF2-40B4-BE49-F238E27FC236}">
                <a16:creationId xmlns:a16="http://schemas.microsoft.com/office/drawing/2014/main" id="{5D3B69A5-2080-4772-8AC4-92954356CF56}"/>
              </a:ext>
            </a:extLst>
          </p:cNvPr>
          <p:cNvPicPr>
            <a:picLocks noChangeAspect="1"/>
          </p:cNvPicPr>
          <p:nvPr/>
        </p:nvPicPr>
        <p:blipFill>
          <a:blip r:embed="rId5"/>
          <a:stretch>
            <a:fillRect/>
          </a:stretch>
        </p:blipFill>
        <p:spPr>
          <a:xfrm>
            <a:off x="1003299" y="6210836"/>
            <a:ext cx="7302501" cy="2223944"/>
          </a:xfrm>
          <a:prstGeom prst="rect">
            <a:avLst/>
          </a:prstGeom>
        </p:spPr>
      </p:pic>
      <p:pic>
        <p:nvPicPr>
          <p:cNvPr id="5" name="Picture 4">
            <a:extLst>
              <a:ext uri="{FF2B5EF4-FFF2-40B4-BE49-F238E27FC236}">
                <a16:creationId xmlns:a16="http://schemas.microsoft.com/office/drawing/2014/main" id="{A77EEE54-1964-456A-9947-ABBE19C041AD}"/>
              </a:ext>
            </a:extLst>
          </p:cNvPr>
          <p:cNvPicPr>
            <a:picLocks noChangeAspect="1"/>
          </p:cNvPicPr>
          <p:nvPr/>
        </p:nvPicPr>
        <p:blipFill>
          <a:blip r:embed="rId6"/>
          <a:stretch>
            <a:fillRect/>
          </a:stretch>
        </p:blipFill>
        <p:spPr>
          <a:xfrm>
            <a:off x="1051302" y="8915400"/>
            <a:ext cx="7254498" cy="3124200"/>
          </a:xfrm>
          <a:prstGeom prst="rect">
            <a:avLst/>
          </a:prstGeom>
        </p:spPr>
      </p:pic>
    </p:spTree>
    <p:extLst>
      <p:ext uri="{BB962C8B-B14F-4D97-AF65-F5344CB8AC3E}">
        <p14:creationId xmlns:p14="http://schemas.microsoft.com/office/powerpoint/2010/main" val="2647609213"/>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0" name="Rectangle 16"/>
          <p:cNvSpPr>
            <a:spLocks/>
          </p:cNvSpPr>
          <p:nvPr/>
        </p:nvSpPr>
        <p:spPr bwMode="auto">
          <a:xfrm>
            <a:off x="1450975" y="816173"/>
            <a:ext cx="2495876"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Conclusion</a:t>
            </a:r>
          </a:p>
        </p:txBody>
      </p:sp>
      <p:sp>
        <p:nvSpPr>
          <p:cNvPr id="26643" name="Rectangle 19"/>
          <p:cNvSpPr>
            <a:spLocks/>
          </p:cNvSpPr>
          <p:nvPr/>
        </p:nvSpPr>
        <p:spPr bwMode="auto">
          <a:xfrm>
            <a:off x="685800" y="3364096"/>
            <a:ext cx="12151415" cy="73981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800" dirty="0">
                <a:solidFill>
                  <a:schemeClr val="bg1"/>
                </a:solidFill>
                <a:latin typeface="Open Sans Light"/>
              </a:rPr>
              <a:t>Referring the earlier section, it is revealed that output generated is quite accurate. Accuracy achieved at the end relies upon each step and processing done in it. There are lot of existing methods for every step, hence the methods that give optimum results are selected.</a:t>
            </a:r>
          </a:p>
          <a:p>
            <a:pPr algn="l"/>
            <a:endParaRPr lang="en-US" sz="2800" dirty="0">
              <a:solidFill>
                <a:schemeClr val="bg1"/>
              </a:solidFill>
              <a:latin typeface="Open Sans Light"/>
            </a:endParaRPr>
          </a:p>
          <a:p>
            <a:pPr algn="l"/>
            <a:r>
              <a:rPr lang="en-US" sz="2800" dirty="0">
                <a:solidFill>
                  <a:schemeClr val="bg1"/>
                </a:solidFill>
                <a:latin typeface="Open Sans Light"/>
              </a:rPr>
              <a:t>At the last, Brain Tumor Classification takes place. To detect Brain Tumor Detection there exist different standard approaches but the present work utilizes the traditional Neural Network approach for detecting the brain tumor, since the brain tumor detection images relies upon </a:t>
            </a:r>
            <a:r>
              <a:rPr lang="en-IN" sz="2800" dirty="0">
                <a:solidFill>
                  <a:schemeClr val="bg1"/>
                </a:solidFill>
                <a:latin typeface="Open Sans Light"/>
              </a:rPr>
              <a:t>the </a:t>
            </a:r>
            <a:r>
              <a:rPr lang="en-IN" sz="2800" dirty="0" err="1">
                <a:solidFill>
                  <a:schemeClr val="bg1"/>
                </a:solidFill>
                <a:latin typeface="Open Sans Light"/>
              </a:rPr>
              <a:t>neighborhood</a:t>
            </a:r>
            <a:r>
              <a:rPr lang="en-IN" sz="2800" dirty="0">
                <a:solidFill>
                  <a:schemeClr val="bg1"/>
                </a:solidFill>
                <a:latin typeface="Open Sans Light"/>
              </a:rPr>
              <a:t> pixels.</a:t>
            </a:r>
          </a:p>
          <a:p>
            <a:pPr algn="l"/>
            <a:r>
              <a:rPr lang="en-IN" sz="2800" dirty="0">
                <a:solidFill>
                  <a:schemeClr val="bg1"/>
                </a:solidFill>
                <a:latin typeface="Open Sans Light"/>
              </a:rPr>
              <a:t> </a:t>
            </a:r>
          </a:p>
          <a:p>
            <a:pPr algn="l"/>
            <a:r>
              <a:rPr lang="en-US" sz="2800" dirty="0">
                <a:solidFill>
                  <a:schemeClr val="bg1"/>
                </a:solidFill>
                <a:latin typeface="Open Sans Light"/>
              </a:rPr>
              <a:t>The CNN approach discussed provides powerful brain tumor detection. The proposed algorithm is implemented on multiple images present in the dataset and the output retrieved </a:t>
            </a:r>
            <a:r>
              <a:rPr lang="en-IN" sz="2800" dirty="0">
                <a:solidFill>
                  <a:schemeClr val="bg1"/>
                </a:solidFill>
                <a:latin typeface="Open Sans Light"/>
              </a:rPr>
              <a:t>is best and effective.</a:t>
            </a:r>
            <a:endParaRPr lang="en-US" sz="2800" dirty="0">
              <a:solidFill>
                <a:schemeClr val="bg1"/>
              </a:solidFill>
              <a:latin typeface="Open Sans Light"/>
              <a:ea typeface="ＭＳ Ｐゴシック" charset="0"/>
              <a:cs typeface="Open Sans Light" charset="0"/>
              <a:sym typeface="Open Sans Light" charset="0"/>
            </a:endParaRPr>
          </a:p>
          <a:p>
            <a:pPr marL="457200" indent="-457200" algn="l">
              <a:lnSpc>
                <a:spcPct val="150000"/>
              </a:lnSpc>
              <a:buFont typeface="Arial" panose="020B0604020202020204" pitchFamily="34" charset="0"/>
              <a:buChar char="•"/>
            </a:pPr>
            <a:endParaRPr lang="en-US" sz="2800" dirty="0">
              <a:solidFill>
                <a:schemeClr val="bg1"/>
              </a:solidFill>
              <a:latin typeface="Open Sans Light"/>
              <a:ea typeface="ＭＳ Ｐゴシック" charset="0"/>
              <a:cs typeface="Open Sans Light" charset="0"/>
              <a:sym typeface="Open Sans Light" charset="0"/>
            </a:endParaRPr>
          </a:p>
        </p:txBody>
      </p:sp>
      <p:sp>
        <p:nvSpPr>
          <p:cNvPr id="26648" name="Rectangle 2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17</a:t>
            </a:r>
          </a:p>
        </p:txBody>
      </p:sp>
      <p:sp>
        <p:nvSpPr>
          <p:cNvPr id="31" name="TextBox 30">
            <a:extLst>
              <a:ext uri="{FF2B5EF4-FFF2-40B4-BE49-F238E27FC236}">
                <a16:creationId xmlns:a16="http://schemas.microsoft.com/office/drawing/2014/main" id="{81E2A5CF-4AAE-46D3-849C-F88927DF1849}"/>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32" name="Picture 31">
            <a:extLst>
              <a:ext uri="{FF2B5EF4-FFF2-40B4-BE49-F238E27FC236}">
                <a16:creationId xmlns:a16="http://schemas.microsoft.com/office/drawing/2014/main" id="{483B3F83-068A-4F52-8C73-C1A8C2C8BF48}"/>
              </a:ext>
            </a:extLst>
          </p:cNvPr>
          <p:cNvPicPr>
            <a:picLocks noChangeAspect="1"/>
          </p:cNvPicPr>
          <p:nvPr/>
        </p:nvPicPr>
        <p:blipFill>
          <a:blip r:embed="rId3"/>
          <a:stretch>
            <a:fillRect/>
          </a:stretch>
        </p:blipFill>
        <p:spPr>
          <a:xfrm>
            <a:off x="21031200" y="0"/>
            <a:ext cx="3219206" cy="2743200"/>
          </a:xfrm>
          <a:prstGeom prst="rect">
            <a:avLst/>
          </a:prstGeom>
        </p:spPr>
      </p:pic>
      <p:pic>
        <p:nvPicPr>
          <p:cNvPr id="4" name="Picture 3">
            <a:extLst>
              <a:ext uri="{FF2B5EF4-FFF2-40B4-BE49-F238E27FC236}">
                <a16:creationId xmlns:a16="http://schemas.microsoft.com/office/drawing/2014/main" id="{67EEFEE8-460C-4772-8B67-4FE2513688E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763" b="89974" l="6231" r="95846">
                        <a14:foregroundMark x1="33462" y1="48373" x2="33462" y2="48373"/>
                        <a14:foregroundMark x1="24462" y1="50660" x2="24462" y2="50660"/>
                        <a14:foregroundMark x1="13000" y1="54090" x2="13000" y2="54090"/>
                        <a14:foregroundMark x1="37846" y1="48373" x2="37846" y2="48373"/>
                        <a14:foregroundMark x1="48000" y1="48373" x2="48000" y2="48373"/>
                        <a14:foregroundMark x1="52923" y1="46878" x2="52923" y2="46878"/>
                        <a14:foregroundMark x1="57231" y1="40018" x2="57231" y2="40018"/>
                        <a14:foregroundMark x1="56615" y1="39490" x2="56615" y2="39490"/>
                        <a14:foregroundMark x1="61769" y1="43712" x2="61769" y2="43712"/>
                        <a14:foregroundMark x1="70231" y1="40281" x2="70231" y2="40281"/>
                        <a14:foregroundMark x1="75154" y1="41249" x2="75154" y2="41249"/>
                        <a14:foregroundMark x1="83846" y1="41513" x2="83846" y2="41513"/>
                        <a14:foregroundMark x1="92692" y1="51627" x2="92692" y2="51627"/>
                        <a14:foregroundMark x1="95923" y1="41953" x2="95923" y2="41953"/>
                        <a14:foregroundMark x1="19692" y1="38786" x2="19692" y2="38786"/>
                        <a14:foregroundMark x1="6231" y1="40193" x2="6231" y2="40193"/>
                        <a14:foregroundMark x1="31308" y1="37291" x2="31308" y2="37291"/>
                        <a14:backgroundMark x1="23154" y1="48373" x2="23154" y2="48373"/>
                      </a14:backgroundRemoval>
                    </a14:imgEffect>
                    <a14:imgEffect>
                      <a14:artisticMarker/>
                    </a14:imgEffect>
                  </a14:imgLayer>
                </a14:imgProps>
              </a:ext>
            </a:extLst>
          </a:blip>
          <a:srcRect/>
          <a:stretch/>
        </p:blipFill>
        <p:spPr>
          <a:xfrm>
            <a:off x="14554200" y="3079664"/>
            <a:ext cx="8639994" cy="7556671"/>
          </a:xfrm>
          <a:prstGeom prst="rect">
            <a:avLst/>
          </a:prstGeom>
        </p:spPr>
      </p:pic>
    </p:spTree>
    <p:extLst>
      <p:ext uri="{BB962C8B-B14F-4D97-AF65-F5344CB8AC3E}">
        <p14:creationId xmlns:p14="http://schemas.microsoft.com/office/powerpoint/2010/main" val="613461646"/>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867" name="Group 3"/>
          <p:cNvGrpSpPr>
            <a:grpSpLocks/>
          </p:cNvGrpSpPr>
          <p:nvPr/>
        </p:nvGrpSpPr>
        <p:grpSpPr bwMode="auto">
          <a:xfrm>
            <a:off x="1450975" y="815975"/>
            <a:ext cx="5794465" cy="1136650"/>
            <a:chOff x="0" y="58"/>
            <a:chExt cx="3649" cy="716"/>
          </a:xfrm>
        </p:grpSpPr>
        <p:sp>
          <p:nvSpPr>
            <p:cNvPr id="36865" name="Rectangle 1"/>
            <p:cNvSpPr>
              <a:spLocks/>
            </p:cNvSpPr>
            <p:nvPr/>
          </p:nvSpPr>
          <p:spPr bwMode="auto">
            <a:xfrm>
              <a:off x="0" y="58"/>
              <a:ext cx="1536" cy="3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References</a:t>
              </a:r>
            </a:p>
          </p:txBody>
        </p:sp>
        <p:sp>
          <p:nvSpPr>
            <p:cNvPr id="36866" name="Rectangle 2"/>
            <p:cNvSpPr>
              <a:spLocks/>
            </p:cNvSpPr>
            <p:nvPr/>
          </p:nvSpPr>
          <p:spPr bwMode="auto">
            <a:xfrm>
              <a:off x="5" y="483"/>
              <a:ext cx="3644" cy="29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3000" dirty="0">
                  <a:solidFill>
                    <a:srgbClr val="FFFFFF"/>
                  </a:solidFill>
                  <a:latin typeface="Open Sans Light" charset="0"/>
                  <a:ea typeface="ＭＳ Ｐゴシック" charset="0"/>
                  <a:cs typeface="Open Sans Light" charset="0"/>
                  <a:sym typeface="Open Sans Light" charset="0"/>
                </a:rPr>
                <a:t>A Tree is nothing without it’s roots</a:t>
              </a:r>
            </a:p>
          </p:txBody>
        </p:sp>
      </p:grpSp>
      <p:grpSp>
        <p:nvGrpSpPr>
          <p:cNvPr id="36895" name="Group 31"/>
          <p:cNvGrpSpPr>
            <a:grpSpLocks/>
          </p:cNvGrpSpPr>
          <p:nvPr/>
        </p:nvGrpSpPr>
        <p:grpSpPr bwMode="auto">
          <a:xfrm>
            <a:off x="9686617" y="4263956"/>
            <a:ext cx="15500551" cy="7994651"/>
            <a:chOff x="0" y="-174"/>
            <a:chExt cx="9525" cy="5036"/>
          </a:xfrm>
        </p:grpSpPr>
        <p:sp>
          <p:nvSpPr>
            <p:cNvPr id="36868" name="Freeform 4"/>
            <p:cNvSpPr>
              <a:spLocks/>
            </p:cNvSpPr>
            <p:nvPr/>
          </p:nvSpPr>
          <p:spPr bwMode="auto">
            <a:xfrm>
              <a:off x="2166" y="2579"/>
              <a:ext cx="1183" cy="457"/>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36869" name="Freeform 5"/>
            <p:cNvSpPr>
              <a:spLocks/>
            </p:cNvSpPr>
            <p:nvPr/>
          </p:nvSpPr>
          <p:spPr bwMode="auto">
            <a:xfrm>
              <a:off x="1775" y="1246"/>
              <a:ext cx="1574" cy="483"/>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36870" name="Freeform 6"/>
            <p:cNvSpPr>
              <a:spLocks/>
            </p:cNvSpPr>
            <p:nvPr/>
          </p:nvSpPr>
          <p:spPr bwMode="auto">
            <a:xfrm>
              <a:off x="1431" y="94"/>
              <a:ext cx="1401" cy="555"/>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grpSp>
          <p:nvGrpSpPr>
            <p:cNvPr id="36885" name="Group 21"/>
            <p:cNvGrpSpPr>
              <a:grpSpLocks/>
            </p:cNvGrpSpPr>
            <p:nvPr/>
          </p:nvGrpSpPr>
          <p:grpSpPr bwMode="auto">
            <a:xfrm>
              <a:off x="0" y="161"/>
              <a:ext cx="2672" cy="4701"/>
              <a:chOff x="0" y="0"/>
              <a:chExt cx="2672" cy="4700"/>
            </a:xfrm>
          </p:grpSpPr>
          <p:sp>
            <p:nvSpPr>
              <p:cNvPr id="36871" name="AutoShape 7"/>
              <p:cNvSpPr>
                <a:spLocks/>
              </p:cNvSpPr>
              <p:nvPr/>
            </p:nvSpPr>
            <p:spPr bwMode="auto">
              <a:xfrm rot="244850">
                <a:off x="1336" y="1231"/>
                <a:ext cx="697" cy="749"/>
              </a:xfrm>
              <a:custGeom>
                <a:avLst/>
                <a:gdLst/>
                <a:ahLst/>
                <a:cxnLst/>
                <a:rect l="0" t="0" r="r" b="b"/>
                <a:pathLst>
                  <a:path w="20016" h="21176">
                    <a:moveTo>
                      <a:pt x="686" y="16496"/>
                    </a:moveTo>
                    <a:cubicBezTo>
                      <a:pt x="686" y="16496"/>
                      <a:pt x="85" y="7313"/>
                      <a:pt x="7817" y="5526"/>
                    </a:cubicBezTo>
                    <a:cubicBezTo>
                      <a:pt x="15549" y="3740"/>
                      <a:pt x="16666" y="3059"/>
                      <a:pt x="16666" y="3059"/>
                    </a:cubicBezTo>
                    <a:cubicBezTo>
                      <a:pt x="16666" y="3059"/>
                      <a:pt x="14432" y="6461"/>
                      <a:pt x="13745" y="6801"/>
                    </a:cubicBezTo>
                    <a:cubicBezTo>
                      <a:pt x="13057" y="7141"/>
                      <a:pt x="16322" y="6036"/>
                      <a:pt x="18126" y="2464"/>
                    </a:cubicBezTo>
                    <a:cubicBezTo>
                      <a:pt x="19089" y="558"/>
                      <a:pt x="19243" y="-2"/>
                      <a:pt x="19243" y="-2"/>
                    </a:cubicBezTo>
                    <a:cubicBezTo>
                      <a:pt x="19243" y="-2"/>
                      <a:pt x="21598" y="9196"/>
                      <a:pt x="18084" y="14638"/>
                    </a:cubicBezTo>
                    <a:cubicBezTo>
                      <a:pt x="16254" y="17473"/>
                      <a:pt x="13829" y="19556"/>
                      <a:pt x="8675" y="20577"/>
                    </a:cubicBezTo>
                    <a:cubicBezTo>
                      <a:pt x="3520" y="21598"/>
                      <a:pt x="-2" y="21003"/>
                      <a:pt x="-2" y="21003"/>
                    </a:cubicBezTo>
                    <a:cubicBezTo>
                      <a:pt x="-2" y="21003"/>
                      <a:pt x="514" y="19473"/>
                      <a:pt x="686" y="16496"/>
                    </a:cubicBezTo>
                    <a:close/>
                    <a:moveTo>
                      <a:pt x="686" y="16496"/>
                    </a:moveTo>
                  </a:path>
                </a:pathLst>
              </a:custGeom>
              <a:solidFill>
                <a:srgbClr val="19C38F"/>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36872" name="Freeform 8"/>
              <p:cNvSpPr>
                <a:spLocks/>
              </p:cNvSpPr>
              <p:nvPr/>
            </p:nvSpPr>
            <p:spPr bwMode="auto">
              <a:xfrm>
                <a:off x="1054" y="724"/>
                <a:ext cx="408" cy="3976"/>
              </a:xfrm>
              <a:custGeom>
                <a:avLst/>
                <a:gdLst>
                  <a:gd name="T0" fmla="+- 0 3503 2960"/>
                  <a:gd name="T1" fmla="*/ T0 w 18640"/>
                  <a:gd name="T2" fmla="*/ 21600 h 21600"/>
                  <a:gd name="T3" fmla="+- 0 21600 2960"/>
                  <a:gd name="T4" fmla="*/ T3 w 18640"/>
                  <a:gd name="T5" fmla="*/ 21600 h 21600"/>
                  <a:gd name="T6" fmla="+- 0 12843 2960"/>
                  <a:gd name="T7" fmla="*/ T6 w 18640"/>
                  <a:gd name="T8" fmla="*/ 11603 h 21600"/>
                  <a:gd name="T9" fmla="+- 0 14595 2960"/>
                  <a:gd name="T10" fmla="*/ T9 w 18640"/>
                  <a:gd name="T11" fmla="*/ 0 h 21600"/>
                  <a:gd name="T12" fmla="+- 0 3503 2960"/>
                  <a:gd name="T13" fmla="*/ T12 w 18640"/>
                  <a:gd name="T14" fmla="*/ 21600 h 21600"/>
                  <a:gd name="T15" fmla="+- 0 3503 2960"/>
                  <a:gd name="T16" fmla="*/ T15 w 18640"/>
                  <a:gd name="T17" fmla="*/ 21600 h 21600"/>
                </a:gdLst>
                <a:ahLst/>
                <a:cxnLst>
                  <a:cxn ang="0">
                    <a:pos x="T1" y="T2"/>
                  </a:cxn>
                  <a:cxn ang="0">
                    <a:pos x="T4" y="T5"/>
                  </a:cxn>
                  <a:cxn ang="0">
                    <a:pos x="T7" y="T8"/>
                  </a:cxn>
                  <a:cxn ang="0">
                    <a:pos x="T10" y="T11"/>
                  </a:cxn>
                  <a:cxn ang="0">
                    <a:pos x="T13" y="T14"/>
                  </a:cxn>
                  <a:cxn ang="0">
                    <a:pos x="T16" y="T17"/>
                  </a:cxn>
                </a:cxnLst>
                <a:rect l="0" t="0" r="r" b="b"/>
                <a:pathLst>
                  <a:path w="18640" h="21600">
                    <a:moveTo>
                      <a:pt x="543" y="21600"/>
                    </a:moveTo>
                    <a:lnTo>
                      <a:pt x="18640" y="21600"/>
                    </a:lnTo>
                    <a:cubicBezTo>
                      <a:pt x="18640" y="21600"/>
                      <a:pt x="8132" y="16959"/>
                      <a:pt x="9883" y="11603"/>
                    </a:cubicBezTo>
                    <a:cubicBezTo>
                      <a:pt x="11635" y="6248"/>
                      <a:pt x="11635" y="0"/>
                      <a:pt x="11635" y="0"/>
                    </a:cubicBezTo>
                    <a:cubicBezTo>
                      <a:pt x="11635" y="0"/>
                      <a:pt x="-2960" y="13031"/>
                      <a:pt x="543" y="21600"/>
                    </a:cubicBezTo>
                    <a:close/>
                    <a:moveTo>
                      <a:pt x="543" y="21600"/>
                    </a:moveTo>
                  </a:path>
                </a:pathLst>
              </a:custGeom>
              <a:solidFill>
                <a:srgbClr val="265C67"/>
              </a:solidFill>
              <a:ln w="25400" cap="flat">
                <a:solidFill>
                  <a:srgbClr val="275F6B"/>
                </a:solidFill>
                <a:prstDash val="solid"/>
                <a:miter lim="800000"/>
                <a:headEnd type="none" w="med" len="med"/>
                <a:tailEnd type="none" w="med" len="med"/>
              </a:ln>
            </p:spPr>
            <p:txBody>
              <a:bodyPr lIns="0" tIns="0" rIns="0" bIns="0"/>
              <a:lstStyle/>
              <a:p>
                <a:endParaRPr lang="en-US"/>
              </a:p>
            </p:txBody>
          </p:sp>
          <p:sp>
            <p:nvSpPr>
              <p:cNvPr id="36873" name="AutoShape 9"/>
              <p:cNvSpPr>
                <a:spLocks/>
              </p:cNvSpPr>
              <p:nvPr/>
            </p:nvSpPr>
            <p:spPr bwMode="auto">
              <a:xfrm rot="-215352">
                <a:off x="739" y="727"/>
                <a:ext cx="490" cy="525"/>
              </a:xfrm>
              <a:custGeom>
                <a:avLst/>
                <a:gdLst/>
                <a:ahLst/>
                <a:cxnLst/>
                <a:rect l="0" t="0" r="r" b="b"/>
                <a:pathLst>
                  <a:path w="20013" h="21171">
                    <a:moveTo>
                      <a:pt x="19332" y="16500"/>
                    </a:moveTo>
                    <a:cubicBezTo>
                      <a:pt x="19332" y="16500"/>
                      <a:pt x="19930" y="7319"/>
                      <a:pt x="12198" y="5531"/>
                    </a:cubicBezTo>
                    <a:cubicBezTo>
                      <a:pt x="4467" y="3742"/>
                      <a:pt x="3351" y="3062"/>
                      <a:pt x="3351" y="3062"/>
                    </a:cubicBezTo>
                    <a:cubicBezTo>
                      <a:pt x="3351" y="3062"/>
                      <a:pt x="5585" y="6463"/>
                      <a:pt x="6272" y="6803"/>
                    </a:cubicBezTo>
                    <a:cubicBezTo>
                      <a:pt x="6960" y="7144"/>
                      <a:pt x="3695" y="6037"/>
                      <a:pt x="1890" y="2466"/>
                    </a:cubicBezTo>
                    <a:cubicBezTo>
                      <a:pt x="927" y="560"/>
                      <a:pt x="773" y="0"/>
                      <a:pt x="773" y="0"/>
                    </a:cubicBezTo>
                    <a:cubicBezTo>
                      <a:pt x="773" y="0"/>
                      <a:pt x="-1579" y="9195"/>
                      <a:pt x="1936" y="14638"/>
                    </a:cubicBezTo>
                    <a:cubicBezTo>
                      <a:pt x="3767" y="17472"/>
                      <a:pt x="6192" y="19556"/>
                      <a:pt x="11346" y="20578"/>
                    </a:cubicBezTo>
                    <a:cubicBezTo>
                      <a:pt x="16500" y="21600"/>
                      <a:pt x="20021" y="21006"/>
                      <a:pt x="20021" y="21006"/>
                    </a:cubicBezTo>
                    <a:cubicBezTo>
                      <a:pt x="20021" y="21006"/>
                      <a:pt x="19505" y="19476"/>
                      <a:pt x="19332" y="16500"/>
                    </a:cubicBezTo>
                    <a:close/>
                    <a:moveTo>
                      <a:pt x="19332" y="16500"/>
                    </a:moveTo>
                  </a:path>
                </a:pathLst>
              </a:custGeom>
              <a:solidFill>
                <a:srgbClr val="19C38F"/>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36874" name="AutoShape 10"/>
              <p:cNvSpPr>
                <a:spLocks/>
              </p:cNvSpPr>
              <p:nvPr/>
            </p:nvSpPr>
            <p:spPr bwMode="auto">
              <a:xfrm rot="1545011">
                <a:off x="1529" y="2041"/>
                <a:ext cx="966" cy="1037"/>
              </a:xfrm>
              <a:custGeom>
                <a:avLst/>
                <a:gdLst/>
                <a:ahLst/>
                <a:cxnLst/>
                <a:rect l="0" t="0" r="r" b="b"/>
                <a:pathLst>
                  <a:path w="20016" h="21176">
                    <a:moveTo>
                      <a:pt x="686" y="16496"/>
                    </a:moveTo>
                    <a:cubicBezTo>
                      <a:pt x="686" y="16496"/>
                      <a:pt x="85" y="7313"/>
                      <a:pt x="7817" y="5526"/>
                    </a:cubicBezTo>
                    <a:cubicBezTo>
                      <a:pt x="15549" y="3740"/>
                      <a:pt x="16666" y="3059"/>
                      <a:pt x="16666" y="3059"/>
                    </a:cubicBezTo>
                    <a:cubicBezTo>
                      <a:pt x="16666" y="3059"/>
                      <a:pt x="14432" y="6461"/>
                      <a:pt x="13744" y="6801"/>
                    </a:cubicBezTo>
                    <a:cubicBezTo>
                      <a:pt x="13057" y="7141"/>
                      <a:pt x="16322" y="6036"/>
                      <a:pt x="18126" y="2464"/>
                    </a:cubicBezTo>
                    <a:cubicBezTo>
                      <a:pt x="19089" y="558"/>
                      <a:pt x="19243" y="-2"/>
                      <a:pt x="19243" y="-2"/>
                    </a:cubicBezTo>
                    <a:cubicBezTo>
                      <a:pt x="19243" y="-2"/>
                      <a:pt x="21598" y="9196"/>
                      <a:pt x="18084" y="14639"/>
                    </a:cubicBezTo>
                    <a:cubicBezTo>
                      <a:pt x="16254" y="17473"/>
                      <a:pt x="13829" y="19556"/>
                      <a:pt x="8675" y="20577"/>
                    </a:cubicBezTo>
                    <a:cubicBezTo>
                      <a:pt x="3520" y="21598"/>
                      <a:pt x="-2" y="21003"/>
                      <a:pt x="-2" y="21003"/>
                    </a:cubicBezTo>
                    <a:cubicBezTo>
                      <a:pt x="-2" y="21003"/>
                      <a:pt x="514" y="19472"/>
                      <a:pt x="686" y="16496"/>
                    </a:cubicBezTo>
                    <a:close/>
                    <a:moveTo>
                      <a:pt x="686" y="16496"/>
                    </a:moveTo>
                  </a:path>
                </a:pathLst>
              </a:custGeom>
              <a:solidFill>
                <a:srgbClr val="19C38F"/>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36875" name="AutoShape 11"/>
              <p:cNvSpPr>
                <a:spLocks/>
              </p:cNvSpPr>
              <p:nvPr/>
            </p:nvSpPr>
            <p:spPr bwMode="auto">
              <a:xfrm rot="-236342">
                <a:off x="555" y="1754"/>
                <a:ext cx="548" cy="594"/>
              </a:xfrm>
              <a:custGeom>
                <a:avLst/>
                <a:gdLst/>
                <a:ahLst/>
                <a:cxnLst/>
                <a:rect l="0" t="0" r="r" b="b"/>
                <a:pathLst>
                  <a:path w="20020" h="21181">
                    <a:moveTo>
                      <a:pt x="19329" y="16496"/>
                    </a:moveTo>
                    <a:cubicBezTo>
                      <a:pt x="19329" y="16496"/>
                      <a:pt x="19932" y="7310"/>
                      <a:pt x="12200" y="5526"/>
                    </a:cubicBezTo>
                    <a:cubicBezTo>
                      <a:pt x="4467" y="3742"/>
                      <a:pt x="3350" y="3061"/>
                      <a:pt x="3350" y="3061"/>
                    </a:cubicBezTo>
                    <a:cubicBezTo>
                      <a:pt x="3350" y="3061"/>
                      <a:pt x="5583" y="6463"/>
                      <a:pt x="6271" y="6803"/>
                    </a:cubicBezTo>
                    <a:cubicBezTo>
                      <a:pt x="6958" y="7143"/>
                      <a:pt x="3693" y="6038"/>
                      <a:pt x="1890" y="2466"/>
                    </a:cubicBezTo>
                    <a:cubicBezTo>
                      <a:pt x="927" y="560"/>
                      <a:pt x="773" y="0"/>
                      <a:pt x="773" y="0"/>
                    </a:cubicBezTo>
                    <a:cubicBezTo>
                      <a:pt x="773" y="0"/>
                      <a:pt x="-1585" y="9201"/>
                      <a:pt x="1928" y="14643"/>
                    </a:cubicBezTo>
                    <a:cubicBezTo>
                      <a:pt x="3757" y="17478"/>
                      <a:pt x="6182" y="19561"/>
                      <a:pt x="11337" y="20581"/>
                    </a:cubicBezTo>
                    <a:cubicBezTo>
                      <a:pt x="16492" y="21600"/>
                      <a:pt x="20015" y="21004"/>
                      <a:pt x="20015" y="21004"/>
                    </a:cubicBezTo>
                    <a:cubicBezTo>
                      <a:pt x="20015" y="21004"/>
                      <a:pt x="19500" y="19473"/>
                      <a:pt x="19329" y="16496"/>
                    </a:cubicBezTo>
                    <a:close/>
                    <a:moveTo>
                      <a:pt x="19329" y="16496"/>
                    </a:moveTo>
                  </a:path>
                </a:pathLst>
              </a:custGeom>
              <a:solidFill>
                <a:srgbClr val="19C38F"/>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36876" name="AutoShape 12"/>
              <p:cNvSpPr>
                <a:spLocks/>
              </p:cNvSpPr>
              <p:nvPr/>
            </p:nvSpPr>
            <p:spPr bwMode="auto">
              <a:xfrm rot="-1633139">
                <a:off x="143" y="2464"/>
                <a:ext cx="756" cy="809"/>
              </a:xfrm>
              <a:custGeom>
                <a:avLst/>
                <a:gdLst/>
                <a:ahLst/>
                <a:cxnLst/>
                <a:rect l="0" t="0" r="r" b="b"/>
                <a:pathLst>
                  <a:path w="20013" h="21172">
                    <a:moveTo>
                      <a:pt x="19332" y="16500"/>
                    </a:moveTo>
                    <a:cubicBezTo>
                      <a:pt x="19332" y="16500"/>
                      <a:pt x="19930" y="7319"/>
                      <a:pt x="12199" y="5530"/>
                    </a:cubicBezTo>
                    <a:cubicBezTo>
                      <a:pt x="4468" y="3742"/>
                      <a:pt x="3351" y="3062"/>
                      <a:pt x="3351" y="3062"/>
                    </a:cubicBezTo>
                    <a:cubicBezTo>
                      <a:pt x="3351" y="3062"/>
                      <a:pt x="5585" y="6463"/>
                      <a:pt x="6273" y="6803"/>
                    </a:cubicBezTo>
                    <a:cubicBezTo>
                      <a:pt x="6960" y="7144"/>
                      <a:pt x="3695" y="6037"/>
                      <a:pt x="1890" y="2466"/>
                    </a:cubicBezTo>
                    <a:cubicBezTo>
                      <a:pt x="927" y="560"/>
                      <a:pt x="773" y="0"/>
                      <a:pt x="773" y="0"/>
                    </a:cubicBezTo>
                    <a:cubicBezTo>
                      <a:pt x="773" y="0"/>
                      <a:pt x="-1579" y="9195"/>
                      <a:pt x="1936" y="14638"/>
                    </a:cubicBezTo>
                    <a:cubicBezTo>
                      <a:pt x="3766" y="17473"/>
                      <a:pt x="6192" y="19556"/>
                      <a:pt x="11346" y="20578"/>
                    </a:cubicBezTo>
                    <a:cubicBezTo>
                      <a:pt x="16500" y="21600"/>
                      <a:pt x="20021" y="21006"/>
                      <a:pt x="20021" y="21006"/>
                    </a:cubicBezTo>
                    <a:cubicBezTo>
                      <a:pt x="20021" y="21006"/>
                      <a:pt x="19505" y="19476"/>
                      <a:pt x="19332" y="16500"/>
                    </a:cubicBezTo>
                    <a:close/>
                    <a:moveTo>
                      <a:pt x="19332" y="16500"/>
                    </a:moveTo>
                  </a:path>
                </a:pathLst>
              </a:custGeom>
              <a:solidFill>
                <a:srgbClr val="19C38F"/>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36877" name="AutoShape 13"/>
              <p:cNvSpPr>
                <a:spLocks/>
              </p:cNvSpPr>
              <p:nvPr/>
            </p:nvSpPr>
            <p:spPr bwMode="auto">
              <a:xfrm rot="-1264581">
                <a:off x="937" y="3329"/>
                <a:ext cx="105" cy="626"/>
              </a:xfrm>
              <a:custGeom>
                <a:avLst/>
                <a:gdLst/>
                <a:ahLst/>
                <a:cxnLst/>
                <a:rect l="0" t="0" r="r" b="b"/>
                <a:pathLst>
                  <a:path w="18639" h="21600">
                    <a:moveTo>
                      <a:pt x="18093" y="21600"/>
                    </a:moveTo>
                    <a:lnTo>
                      <a:pt x="-3" y="21600"/>
                    </a:lnTo>
                    <a:cubicBezTo>
                      <a:pt x="-3" y="21600"/>
                      <a:pt x="10505" y="16959"/>
                      <a:pt x="8755" y="11603"/>
                    </a:cubicBezTo>
                    <a:cubicBezTo>
                      <a:pt x="7004" y="6248"/>
                      <a:pt x="7005" y="0"/>
                      <a:pt x="7005" y="0"/>
                    </a:cubicBezTo>
                    <a:cubicBezTo>
                      <a:pt x="7005" y="0"/>
                      <a:pt x="21597" y="13031"/>
                      <a:pt x="18093" y="21600"/>
                    </a:cubicBezTo>
                    <a:close/>
                    <a:moveTo>
                      <a:pt x="18093" y="21600"/>
                    </a:moveTo>
                  </a:path>
                </a:pathLst>
              </a:custGeom>
              <a:solidFill>
                <a:srgbClr val="265C67"/>
              </a:solidFill>
              <a:ln w="25400" cap="flat">
                <a:solidFill>
                  <a:srgbClr val="275F6B"/>
                </a:solidFill>
                <a:prstDash val="solid"/>
                <a:miter lim="800000"/>
                <a:headEnd type="none" w="med" len="med"/>
                <a:tailEnd type="none" w="med" len="med"/>
              </a:ln>
            </p:spPr>
            <p:txBody>
              <a:bodyPr lIns="0" tIns="0" rIns="0" bIns="0"/>
              <a:lstStyle/>
              <a:p>
                <a:endParaRPr lang="en-US"/>
              </a:p>
            </p:txBody>
          </p:sp>
          <p:sp>
            <p:nvSpPr>
              <p:cNvPr id="36878" name="AutoShape 14"/>
              <p:cNvSpPr>
                <a:spLocks/>
              </p:cNvSpPr>
              <p:nvPr/>
            </p:nvSpPr>
            <p:spPr bwMode="auto">
              <a:xfrm rot="-1264581">
                <a:off x="1040" y="1522"/>
                <a:ext cx="104" cy="627"/>
              </a:xfrm>
              <a:custGeom>
                <a:avLst/>
                <a:gdLst/>
                <a:ahLst/>
                <a:cxnLst/>
                <a:rect l="0" t="0" r="r" b="b"/>
                <a:pathLst>
                  <a:path w="18639" h="21600">
                    <a:moveTo>
                      <a:pt x="18093" y="21600"/>
                    </a:moveTo>
                    <a:lnTo>
                      <a:pt x="-3" y="21600"/>
                    </a:lnTo>
                    <a:cubicBezTo>
                      <a:pt x="-3" y="21600"/>
                      <a:pt x="10505" y="16959"/>
                      <a:pt x="8755" y="11603"/>
                    </a:cubicBezTo>
                    <a:cubicBezTo>
                      <a:pt x="7004" y="6248"/>
                      <a:pt x="7005" y="0"/>
                      <a:pt x="7005" y="0"/>
                    </a:cubicBezTo>
                    <a:cubicBezTo>
                      <a:pt x="7005" y="0"/>
                      <a:pt x="21597" y="13031"/>
                      <a:pt x="18093" y="21600"/>
                    </a:cubicBezTo>
                    <a:close/>
                    <a:moveTo>
                      <a:pt x="18093" y="21600"/>
                    </a:moveTo>
                  </a:path>
                </a:pathLst>
              </a:custGeom>
              <a:solidFill>
                <a:srgbClr val="265C67"/>
              </a:solidFill>
              <a:ln w="25400" cap="flat">
                <a:solidFill>
                  <a:srgbClr val="275F6B"/>
                </a:solidFill>
                <a:prstDash val="solid"/>
                <a:miter lim="800000"/>
                <a:headEnd type="none" w="med" len="med"/>
                <a:tailEnd type="none" w="med" len="med"/>
              </a:ln>
            </p:spPr>
            <p:txBody>
              <a:bodyPr lIns="0" tIns="0" rIns="0" bIns="0"/>
              <a:lstStyle/>
              <a:p>
                <a:endParaRPr lang="en-US"/>
              </a:p>
            </p:txBody>
          </p:sp>
          <p:sp>
            <p:nvSpPr>
              <p:cNvPr id="36879" name="AutoShape 15"/>
              <p:cNvSpPr>
                <a:spLocks/>
              </p:cNvSpPr>
              <p:nvPr/>
            </p:nvSpPr>
            <p:spPr bwMode="auto">
              <a:xfrm rot="-215352">
                <a:off x="366" y="1024"/>
                <a:ext cx="491" cy="525"/>
              </a:xfrm>
              <a:custGeom>
                <a:avLst/>
                <a:gdLst/>
                <a:ahLst/>
                <a:cxnLst/>
                <a:rect l="0" t="0" r="r" b="b"/>
                <a:pathLst>
                  <a:path w="20013" h="21171">
                    <a:moveTo>
                      <a:pt x="19332" y="16500"/>
                    </a:moveTo>
                    <a:cubicBezTo>
                      <a:pt x="19332" y="16500"/>
                      <a:pt x="19930" y="7319"/>
                      <a:pt x="12198" y="5531"/>
                    </a:cubicBezTo>
                    <a:cubicBezTo>
                      <a:pt x="4467" y="3742"/>
                      <a:pt x="3351" y="3062"/>
                      <a:pt x="3351" y="3062"/>
                    </a:cubicBezTo>
                    <a:cubicBezTo>
                      <a:pt x="3351" y="3062"/>
                      <a:pt x="5585" y="6463"/>
                      <a:pt x="6272" y="6803"/>
                    </a:cubicBezTo>
                    <a:cubicBezTo>
                      <a:pt x="6960" y="7144"/>
                      <a:pt x="3695" y="6037"/>
                      <a:pt x="1890" y="2466"/>
                    </a:cubicBezTo>
                    <a:cubicBezTo>
                      <a:pt x="927" y="560"/>
                      <a:pt x="773" y="0"/>
                      <a:pt x="773" y="0"/>
                    </a:cubicBezTo>
                    <a:cubicBezTo>
                      <a:pt x="773" y="0"/>
                      <a:pt x="-1579" y="9195"/>
                      <a:pt x="1936" y="14638"/>
                    </a:cubicBezTo>
                    <a:cubicBezTo>
                      <a:pt x="3767" y="17472"/>
                      <a:pt x="6192" y="19556"/>
                      <a:pt x="11346" y="20578"/>
                    </a:cubicBezTo>
                    <a:cubicBezTo>
                      <a:pt x="16500" y="21600"/>
                      <a:pt x="20021" y="21006"/>
                      <a:pt x="20021" y="21006"/>
                    </a:cubicBezTo>
                    <a:cubicBezTo>
                      <a:pt x="20021" y="21006"/>
                      <a:pt x="19505" y="19476"/>
                      <a:pt x="19332" y="16500"/>
                    </a:cubicBezTo>
                    <a:close/>
                    <a:moveTo>
                      <a:pt x="19332" y="16500"/>
                    </a:moveTo>
                  </a:path>
                </a:pathLst>
              </a:custGeom>
              <a:solidFill>
                <a:srgbClr val="19C38F"/>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36880" name="AutoShape 16"/>
              <p:cNvSpPr>
                <a:spLocks/>
              </p:cNvSpPr>
              <p:nvPr/>
            </p:nvSpPr>
            <p:spPr bwMode="auto">
              <a:xfrm rot="-1408661">
                <a:off x="157" y="2087"/>
                <a:ext cx="491" cy="526"/>
              </a:xfrm>
              <a:custGeom>
                <a:avLst/>
                <a:gdLst/>
                <a:ahLst/>
                <a:cxnLst/>
                <a:rect l="0" t="0" r="r" b="b"/>
                <a:pathLst>
                  <a:path w="20013" h="21171">
                    <a:moveTo>
                      <a:pt x="19332" y="16500"/>
                    </a:moveTo>
                    <a:cubicBezTo>
                      <a:pt x="19332" y="16500"/>
                      <a:pt x="19930" y="7319"/>
                      <a:pt x="12199" y="5530"/>
                    </a:cubicBezTo>
                    <a:cubicBezTo>
                      <a:pt x="4468" y="3742"/>
                      <a:pt x="3351" y="3062"/>
                      <a:pt x="3351" y="3062"/>
                    </a:cubicBezTo>
                    <a:cubicBezTo>
                      <a:pt x="3351" y="3062"/>
                      <a:pt x="5585" y="6463"/>
                      <a:pt x="6273" y="6803"/>
                    </a:cubicBezTo>
                    <a:cubicBezTo>
                      <a:pt x="6960" y="7144"/>
                      <a:pt x="3695" y="6037"/>
                      <a:pt x="1890" y="2466"/>
                    </a:cubicBezTo>
                    <a:cubicBezTo>
                      <a:pt x="927" y="560"/>
                      <a:pt x="773" y="0"/>
                      <a:pt x="773" y="0"/>
                    </a:cubicBezTo>
                    <a:cubicBezTo>
                      <a:pt x="773" y="0"/>
                      <a:pt x="-1579" y="9195"/>
                      <a:pt x="1936" y="14638"/>
                    </a:cubicBezTo>
                    <a:cubicBezTo>
                      <a:pt x="3766" y="17473"/>
                      <a:pt x="6192" y="19556"/>
                      <a:pt x="11346" y="20578"/>
                    </a:cubicBezTo>
                    <a:cubicBezTo>
                      <a:pt x="16500" y="21600"/>
                      <a:pt x="20021" y="21006"/>
                      <a:pt x="20021" y="21006"/>
                    </a:cubicBezTo>
                    <a:cubicBezTo>
                      <a:pt x="20021" y="21006"/>
                      <a:pt x="19505" y="19476"/>
                      <a:pt x="19332" y="16500"/>
                    </a:cubicBezTo>
                    <a:close/>
                    <a:moveTo>
                      <a:pt x="19332" y="16500"/>
                    </a:moveTo>
                  </a:path>
                </a:pathLst>
              </a:custGeom>
              <a:solidFill>
                <a:srgbClr val="19C38F"/>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36881" name="AutoShape 17"/>
              <p:cNvSpPr>
                <a:spLocks/>
              </p:cNvSpPr>
              <p:nvPr/>
            </p:nvSpPr>
            <p:spPr bwMode="auto">
              <a:xfrm rot="436043">
                <a:off x="1977" y="1663"/>
                <a:ext cx="491" cy="525"/>
              </a:xfrm>
              <a:custGeom>
                <a:avLst/>
                <a:gdLst/>
                <a:ahLst/>
                <a:cxnLst/>
                <a:rect l="0" t="0" r="r" b="b"/>
                <a:pathLst>
                  <a:path w="20022" h="21184">
                    <a:moveTo>
                      <a:pt x="695" y="16503"/>
                    </a:moveTo>
                    <a:cubicBezTo>
                      <a:pt x="695" y="16503"/>
                      <a:pt x="89" y="7316"/>
                      <a:pt x="7822" y="5533"/>
                    </a:cubicBezTo>
                    <a:cubicBezTo>
                      <a:pt x="15555" y="3749"/>
                      <a:pt x="16672" y="3069"/>
                      <a:pt x="16672" y="3069"/>
                    </a:cubicBezTo>
                    <a:cubicBezTo>
                      <a:pt x="16672" y="3069"/>
                      <a:pt x="14439" y="6471"/>
                      <a:pt x="13752" y="6811"/>
                    </a:cubicBezTo>
                    <a:cubicBezTo>
                      <a:pt x="13065" y="7151"/>
                      <a:pt x="16330" y="6046"/>
                      <a:pt x="18133" y="2474"/>
                    </a:cubicBezTo>
                    <a:cubicBezTo>
                      <a:pt x="19095" y="568"/>
                      <a:pt x="19249" y="8"/>
                      <a:pt x="19249" y="8"/>
                    </a:cubicBezTo>
                    <a:cubicBezTo>
                      <a:pt x="19249" y="8"/>
                      <a:pt x="21609" y="9211"/>
                      <a:pt x="18097" y="14653"/>
                    </a:cubicBezTo>
                    <a:cubicBezTo>
                      <a:pt x="16268" y="17488"/>
                      <a:pt x="13843" y="19571"/>
                      <a:pt x="8688" y="20589"/>
                    </a:cubicBezTo>
                    <a:cubicBezTo>
                      <a:pt x="3532" y="21608"/>
                      <a:pt x="9" y="21011"/>
                      <a:pt x="9" y="21011"/>
                    </a:cubicBezTo>
                    <a:cubicBezTo>
                      <a:pt x="9" y="21011"/>
                      <a:pt x="524" y="19480"/>
                      <a:pt x="695" y="16503"/>
                    </a:cubicBezTo>
                    <a:close/>
                    <a:moveTo>
                      <a:pt x="695" y="16503"/>
                    </a:moveTo>
                  </a:path>
                </a:pathLst>
              </a:custGeom>
              <a:solidFill>
                <a:srgbClr val="19C38F"/>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36882" name="AutoShape 18"/>
              <p:cNvSpPr>
                <a:spLocks/>
              </p:cNvSpPr>
              <p:nvPr/>
            </p:nvSpPr>
            <p:spPr bwMode="auto">
              <a:xfrm rot="-215352">
                <a:off x="1436" y="698"/>
                <a:ext cx="490" cy="525"/>
              </a:xfrm>
              <a:custGeom>
                <a:avLst/>
                <a:gdLst/>
                <a:ahLst/>
                <a:cxnLst/>
                <a:rect l="0" t="0" r="r" b="b"/>
                <a:pathLst>
                  <a:path w="20022" h="21183">
                    <a:moveTo>
                      <a:pt x="695" y="16503"/>
                    </a:moveTo>
                    <a:cubicBezTo>
                      <a:pt x="695" y="16503"/>
                      <a:pt x="89" y="7316"/>
                      <a:pt x="7822" y="5533"/>
                    </a:cubicBezTo>
                    <a:cubicBezTo>
                      <a:pt x="15555" y="3749"/>
                      <a:pt x="16672" y="3069"/>
                      <a:pt x="16672" y="3069"/>
                    </a:cubicBezTo>
                    <a:cubicBezTo>
                      <a:pt x="16672" y="3069"/>
                      <a:pt x="14439" y="6471"/>
                      <a:pt x="13752" y="6811"/>
                    </a:cubicBezTo>
                    <a:cubicBezTo>
                      <a:pt x="13065" y="7151"/>
                      <a:pt x="16330" y="6046"/>
                      <a:pt x="18133" y="2474"/>
                    </a:cubicBezTo>
                    <a:cubicBezTo>
                      <a:pt x="19095" y="568"/>
                      <a:pt x="19249" y="8"/>
                      <a:pt x="19249" y="8"/>
                    </a:cubicBezTo>
                    <a:cubicBezTo>
                      <a:pt x="19249" y="8"/>
                      <a:pt x="21609" y="9210"/>
                      <a:pt x="18097" y="14653"/>
                    </a:cubicBezTo>
                    <a:cubicBezTo>
                      <a:pt x="16268" y="17488"/>
                      <a:pt x="13843" y="19571"/>
                      <a:pt x="8688" y="20589"/>
                    </a:cubicBezTo>
                    <a:cubicBezTo>
                      <a:pt x="3532" y="21608"/>
                      <a:pt x="9" y="21011"/>
                      <a:pt x="9" y="21011"/>
                    </a:cubicBezTo>
                    <a:cubicBezTo>
                      <a:pt x="9" y="21011"/>
                      <a:pt x="524" y="19480"/>
                      <a:pt x="695" y="16503"/>
                    </a:cubicBezTo>
                    <a:close/>
                    <a:moveTo>
                      <a:pt x="695" y="16503"/>
                    </a:moveTo>
                  </a:path>
                </a:pathLst>
              </a:custGeom>
              <a:solidFill>
                <a:srgbClr val="19C38F"/>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36883" name="AutoShape 19"/>
              <p:cNvSpPr>
                <a:spLocks/>
              </p:cNvSpPr>
              <p:nvPr/>
            </p:nvSpPr>
            <p:spPr bwMode="auto">
              <a:xfrm rot="-2006434">
                <a:off x="1077" y="91"/>
                <a:ext cx="491" cy="525"/>
              </a:xfrm>
              <a:custGeom>
                <a:avLst/>
                <a:gdLst/>
                <a:ahLst/>
                <a:cxnLst/>
                <a:rect l="0" t="0" r="r" b="b"/>
                <a:pathLst>
                  <a:path w="20021" h="21183">
                    <a:moveTo>
                      <a:pt x="694" y="16502"/>
                    </a:moveTo>
                    <a:cubicBezTo>
                      <a:pt x="694" y="16502"/>
                      <a:pt x="89" y="7315"/>
                      <a:pt x="7822" y="5532"/>
                    </a:cubicBezTo>
                    <a:cubicBezTo>
                      <a:pt x="15555" y="3748"/>
                      <a:pt x="16672" y="3068"/>
                      <a:pt x="16672" y="3068"/>
                    </a:cubicBezTo>
                    <a:cubicBezTo>
                      <a:pt x="16672" y="3068"/>
                      <a:pt x="14439" y="6470"/>
                      <a:pt x="13751" y="6810"/>
                    </a:cubicBezTo>
                    <a:cubicBezTo>
                      <a:pt x="13064" y="7150"/>
                      <a:pt x="16329" y="6045"/>
                      <a:pt x="18132" y="2473"/>
                    </a:cubicBezTo>
                    <a:cubicBezTo>
                      <a:pt x="19094" y="567"/>
                      <a:pt x="19248" y="7"/>
                      <a:pt x="19248" y="7"/>
                    </a:cubicBezTo>
                    <a:cubicBezTo>
                      <a:pt x="19248" y="7"/>
                      <a:pt x="21608" y="9209"/>
                      <a:pt x="18096" y="14652"/>
                    </a:cubicBezTo>
                    <a:cubicBezTo>
                      <a:pt x="16267" y="17487"/>
                      <a:pt x="13842" y="19569"/>
                      <a:pt x="8687" y="20588"/>
                    </a:cubicBezTo>
                    <a:cubicBezTo>
                      <a:pt x="3531" y="21607"/>
                      <a:pt x="8" y="21010"/>
                      <a:pt x="8" y="21010"/>
                    </a:cubicBezTo>
                    <a:cubicBezTo>
                      <a:pt x="8" y="21010"/>
                      <a:pt x="523" y="19479"/>
                      <a:pt x="694" y="16502"/>
                    </a:cubicBezTo>
                    <a:close/>
                    <a:moveTo>
                      <a:pt x="694" y="16502"/>
                    </a:moveTo>
                  </a:path>
                </a:pathLst>
              </a:custGeom>
              <a:solidFill>
                <a:srgbClr val="19C38F"/>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sp>
            <p:nvSpPr>
              <p:cNvPr id="36884" name="AutoShape 20"/>
              <p:cNvSpPr>
                <a:spLocks/>
              </p:cNvSpPr>
              <p:nvPr/>
            </p:nvSpPr>
            <p:spPr bwMode="auto">
              <a:xfrm rot="706930">
                <a:off x="53" y="1409"/>
                <a:ext cx="491" cy="525"/>
              </a:xfrm>
              <a:custGeom>
                <a:avLst/>
                <a:gdLst/>
                <a:ahLst/>
                <a:cxnLst/>
                <a:rect l="0" t="0" r="r" b="b"/>
                <a:pathLst>
                  <a:path w="20013" h="21171">
                    <a:moveTo>
                      <a:pt x="19333" y="16500"/>
                    </a:moveTo>
                    <a:cubicBezTo>
                      <a:pt x="19333" y="16500"/>
                      <a:pt x="19930" y="7319"/>
                      <a:pt x="12199" y="5531"/>
                    </a:cubicBezTo>
                    <a:cubicBezTo>
                      <a:pt x="4468" y="3742"/>
                      <a:pt x="3351" y="3062"/>
                      <a:pt x="3351" y="3062"/>
                    </a:cubicBezTo>
                    <a:cubicBezTo>
                      <a:pt x="3351" y="3062"/>
                      <a:pt x="5586" y="6463"/>
                      <a:pt x="6273" y="6803"/>
                    </a:cubicBezTo>
                    <a:cubicBezTo>
                      <a:pt x="6961" y="7144"/>
                      <a:pt x="3696" y="6037"/>
                      <a:pt x="1891" y="2466"/>
                    </a:cubicBezTo>
                    <a:cubicBezTo>
                      <a:pt x="928" y="560"/>
                      <a:pt x="773" y="0"/>
                      <a:pt x="773" y="0"/>
                    </a:cubicBezTo>
                    <a:cubicBezTo>
                      <a:pt x="773" y="0"/>
                      <a:pt x="-1578" y="9195"/>
                      <a:pt x="1937" y="14637"/>
                    </a:cubicBezTo>
                    <a:cubicBezTo>
                      <a:pt x="3768" y="17472"/>
                      <a:pt x="6193" y="19555"/>
                      <a:pt x="11347" y="20578"/>
                    </a:cubicBezTo>
                    <a:cubicBezTo>
                      <a:pt x="16501" y="21600"/>
                      <a:pt x="20022" y="21006"/>
                      <a:pt x="20022" y="21006"/>
                    </a:cubicBezTo>
                    <a:cubicBezTo>
                      <a:pt x="20022" y="21006"/>
                      <a:pt x="19506" y="19476"/>
                      <a:pt x="19333" y="16500"/>
                    </a:cubicBezTo>
                    <a:close/>
                    <a:moveTo>
                      <a:pt x="19333" y="16500"/>
                    </a:moveTo>
                  </a:path>
                </a:pathLst>
              </a:custGeom>
              <a:solidFill>
                <a:srgbClr val="19C38F"/>
              </a:solidFill>
              <a:ln w="25400" cap="flat">
                <a:solidFill>
                  <a:schemeClr val="tx1">
                    <a:alpha val="0"/>
                  </a:schemeClr>
                </a:solidFill>
                <a:prstDash val="solid"/>
                <a:miter lim="800000"/>
                <a:headEnd type="none" w="med" len="med"/>
                <a:tailEnd type="none" w="med" len="med"/>
              </a:ln>
            </p:spPr>
            <p:txBody>
              <a:bodyPr lIns="0" tIns="0" rIns="0" bIns="0"/>
              <a:lstStyle/>
              <a:p>
                <a:endParaRPr lang="en-US"/>
              </a:p>
            </p:txBody>
          </p:sp>
        </p:grpSp>
        <p:sp>
          <p:nvSpPr>
            <p:cNvPr id="36887" name="Rectangle 23"/>
            <p:cNvSpPr>
              <a:spLocks/>
            </p:cNvSpPr>
            <p:nvPr/>
          </p:nvSpPr>
          <p:spPr bwMode="auto">
            <a:xfrm>
              <a:off x="2905" y="-174"/>
              <a:ext cx="6620" cy="4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M. S. Ali </a:t>
              </a:r>
              <a:r>
                <a:rPr lang="en-US" sz="2000" dirty="0" err="1">
                  <a:solidFill>
                    <a:srgbClr val="E6E6E6"/>
                  </a:solidFill>
                  <a:latin typeface="Open Sans Light" charset="0"/>
                  <a:ea typeface="ＭＳ Ｐゴシック" charset="0"/>
                  <a:cs typeface="Open Sans Light" charset="0"/>
                  <a:sym typeface="Open Sans Light" charset="0"/>
                </a:rPr>
                <a:t>Isina</a:t>
              </a:r>
              <a:r>
                <a:rPr lang="en-US" sz="2000" dirty="0">
                  <a:solidFill>
                    <a:srgbClr val="E6E6E6"/>
                  </a:solidFill>
                  <a:latin typeface="Open Sans Light" charset="0"/>
                  <a:ea typeface="ＭＳ Ｐゴシック" charset="0"/>
                  <a:cs typeface="Open Sans Light" charset="0"/>
                  <a:sym typeface="Open Sans Light" charset="0"/>
                </a:rPr>
                <a:t>, C </a:t>
              </a:r>
              <a:r>
                <a:rPr lang="en-US" sz="2000" dirty="0" err="1">
                  <a:solidFill>
                    <a:srgbClr val="E6E6E6"/>
                  </a:solidFill>
                  <a:latin typeface="Open Sans Light" charset="0"/>
                  <a:ea typeface="ＭＳ Ｐゴシック" charset="0"/>
                  <a:cs typeface="Open Sans Light" charset="0"/>
                  <a:sym typeface="Open Sans Light" charset="0"/>
                </a:rPr>
                <a:t>Direkoglu</a:t>
              </a:r>
              <a:r>
                <a:rPr lang="en-US" sz="2000" dirty="0">
                  <a:solidFill>
                    <a:srgbClr val="E6E6E6"/>
                  </a:solidFill>
                  <a:latin typeface="Open Sans Light" charset="0"/>
                  <a:ea typeface="ＭＳ Ｐゴシック" charset="0"/>
                  <a:cs typeface="Open Sans Light" charset="0"/>
                  <a:sym typeface="Open Sans Light" charset="0"/>
                </a:rPr>
                <a:t>, “Review of MRI based brain tumor image segmentation</a:t>
              </a:r>
            </a:p>
            <a:p>
              <a:pPr algn="l"/>
              <a:r>
                <a:rPr lang="en-US" sz="2000" dirty="0">
                  <a:solidFill>
                    <a:srgbClr val="E6E6E6"/>
                  </a:solidFill>
                  <a:latin typeface="Open Sans Light" charset="0"/>
                  <a:ea typeface="ＭＳ Ｐゴシック" charset="0"/>
                  <a:cs typeface="Open Sans Light" charset="0"/>
                  <a:sym typeface="Open Sans Light" charset="0"/>
                </a:rPr>
                <a:t>using deep learning methods,” Procedia Computer Science, vol. 102, pp. 317– 324, 2016.</a:t>
              </a:r>
            </a:p>
          </p:txBody>
        </p:sp>
        <p:sp>
          <p:nvSpPr>
            <p:cNvPr id="36892" name="Freeform 28"/>
            <p:cNvSpPr>
              <a:spLocks/>
            </p:cNvSpPr>
            <p:nvPr/>
          </p:nvSpPr>
          <p:spPr bwMode="auto">
            <a:xfrm>
              <a:off x="1310" y="3336"/>
              <a:ext cx="2073" cy="496"/>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grpSp>
      <p:sp>
        <p:nvSpPr>
          <p:cNvPr id="36898" name="Rectangle 3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18</a:t>
            </a:r>
          </a:p>
        </p:txBody>
      </p:sp>
      <p:sp>
        <p:nvSpPr>
          <p:cNvPr id="36" name="Freeform 5">
            <a:extLst>
              <a:ext uri="{FF2B5EF4-FFF2-40B4-BE49-F238E27FC236}">
                <a16:creationId xmlns:a16="http://schemas.microsoft.com/office/drawing/2014/main" id="{D5D1A7C4-7A22-4E85-A130-CEBACBF6882D}"/>
              </a:ext>
            </a:extLst>
          </p:cNvPr>
          <p:cNvSpPr>
            <a:spLocks/>
          </p:cNvSpPr>
          <p:nvPr/>
        </p:nvSpPr>
        <p:spPr bwMode="auto">
          <a:xfrm>
            <a:off x="12686475" y="5349586"/>
            <a:ext cx="2224373" cy="759141"/>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37" name="Rectangle 23">
            <a:extLst>
              <a:ext uri="{FF2B5EF4-FFF2-40B4-BE49-F238E27FC236}">
                <a16:creationId xmlns:a16="http://schemas.microsoft.com/office/drawing/2014/main" id="{7F710C94-C601-439D-9508-EB2A27398B4B}"/>
              </a:ext>
            </a:extLst>
          </p:cNvPr>
          <p:cNvSpPr>
            <a:spLocks/>
          </p:cNvSpPr>
          <p:nvPr/>
        </p:nvSpPr>
        <p:spPr bwMode="auto">
          <a:xfrm>
            <a:off x="15124683" y="5011738"/>
            <a:ext cx="9259317" cy="8806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P. S. Nelly Gordillo, Eduard Montseny, “State of the art survey on MRI brain tumor</a:t>
            </a:r>
          </a:p>
          <a:p>
            <a:pPr algn="l"/>
            <a:r>
              <a:rPr lang="en-US" sz="2000" dirty="0">
                <a:solidFill>
                  <a:srgbClr val="E6E6E6"/>
                </a:solidFill>
                <a:latin typeface="Open Sans Light" charset="0"/>
                <a:ea typeface="ＭＳ Ｐゴシック" charset="0"/>
                <a:cs typeface="Open Sans Light" charset="0"/>
                <a:sym typeface="Open Sans Light" charset="0"/>
              </a:rPr>
              <a:t>segmentation,” Magnetic Resonance Imaging, vol. 31, pp. 1426–1438, 2013</a:t>
            </a:r>
          </a:p>
        </p:txBody>
      </p:sp>
      <p:sp>
        <p:nvSpPr>
          <p:cNvPr id="38" name="Rectangle 23">
            <a:extLst>
              <a:ext uri="{FF2B5EF4-FFF2-40B4-BE49-F238E27FC236}">
                <a16:creationId xmlns:a16="http://schemas.microsoft.com/office/drawing/2014/main" id="{9CDFD642-7443-4CC8-B1C6-49F2E9A56175}"/>
              </a:ext>
            </a:extLst>
          </p:cNvPr>
          <p:cNvSpPr>
            <a:spLocks/>
          </p:cNvSpPr>
          <p:nvPr/>
        </p:nvSpPr>
        <p:spPr bwMode="auto">
          <a:xfrm>
            <a:off x="15256668" y="6019195"/>
            <a:ext cx="9259317" cy="8806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A. F. Muda, N. M. Saad, S. A. R. A. Bakar, S. Muda, and A. A. R., “Brain lesion</a:t>
            </a:r>
          </a:p>
          <a:p>
            <a:pPr algn="l"/>
            <a:r>
              <a:rPr lang="en-US" sz="2000" dirty="0">
                <a:solidFill>
                  <a:srgbClr val="E6E6E6"/>
                </a:solidFill>
                <a:latin typeface="Open Sans Light" charset="0"/>
                <a:ea typeface="ＭＳ Ｐゴシック" charset="0"/>
                <a:cs typeface="Open Sans Light" charset="0"/>
                <a:sym typeface="Open Sans Light" charset="0"/>
              </a:rPr>
              <a:t>segmentation using fuzzy c-means on diffusion-weighted imaging,,” ARP Journal of Engineering and Applied Sciences, vol. 10, no. 3, pp. 1426–1438, 2015.</a:t>
            </a:r>
          </a:p>
        </p:txBody>
      </p:sp>
      <p:sp>
        <p:nvSpPr>
          <p:cNvPr id="39" name="Freeform 4">
            <a:extLst>
              <a:ext uri="{FF2B5EF4-FFF2-40B4-BE49-F238E27FC236}">
                <a16:creationId xmlns:a16="http://schemas.microsoft.com/office/drawing/2014/main" id="{16070924-5EEE-45DD-B189-DD8F60A389C9}"/>
              </a:ext>
            </a:extLst>
          </p:cNvPr>
          <p:cNvSpPr>
            <a:spLocks/>
          </p:cNvSpPr>
          <p:nvPr/>
        </p:nvSpPr>
        <p:spPr bwMode="auto">
          <a:xfrm rot="757754">
            <a:off x="13263130" y="7101868"/>
            <a:ext cx="1923662" cy="852052"/>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40" name="Rectangle 23">
            <a:extLst>
              <a:ext uri="{FF2B5EF4-FFF2-40B4-BE49-F238E27FC236}">
                <a16:creationId xmlns:a16="http://schemas.microsoft.com/office/drawing/2014/main" id="{D1F7D2E8-9C5C-41BE-BE50-20594D92AF0B}"/>
              </a:ext>
            </a:extLst>
          </p:cNvPr>
          <p:cNvSpPr>
            <a:spLocks/>
          </p:cNvSpPr>
          <p:nvPr/>
        </p:nvSpPr>
        <p:spPr bwMode="auto">
          <a:xfrm>
            <a:off x="15334466" y="7192711"/>
            <a:ext cx="9259317" cy="8806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C. Rao, P. </a:t>
            </a:r>
            <a:r>
              <a:rPr lang="en-US" sz="2000" dirty="0" err="1">
                <a:solidFill>
                  <a:srgbClr val="E6E6E6"/>
                </a:solidFill>
                <a:latin typeface="Open Sans Light" charset="0"/>
                <a:ea typeface="ＭＳ Ｐゴシック" charset="0"/>
                <a:cs typeface="Open Sans Light" charset="0"/>
                <a:sym typeface="Open Sans Light" charset="0"/>
              </a:rPr>
              <a:t>Naganjaneyulu</a:t>
            </a:r>
            <a:r>
              <a:rPr lang="en-US" sz="2000" dirty="0">
                <a:solidFill>
                  <a:srgbClr val="E6E6E6"/>
                </a:solidFill>
                <a:latin typeface="Open Sans Light" charset="0"/>
                <a:ea typeface="ＭＳ Ｐゴシック" charset="0"/>
                <a:cs typeface="Open Sans Light" charset="0"/>
                <a:sym typeface="Open Sans Light" charset="0"/>
              </a:rPr>
              <a:t>, &amp; K. Prasad, “Brain tumor detection and segmentation</a:t>
            </a:r>
          </a:p>
          <a:p>
            <a:pPr algn="l"/>
            <a:r>
              <a:rPr lang="en-US" sz="2000" dirty="0">
                <a:solidFill>
                  <a:srgbClr val="E6E6E6"/>
                </a:solidFill>
                <a:latin typeface="Open Sans Light" charset="0"/>
                <a:ea typeface="ＭＳ Ｐゴシック" charset="0"/>
                <a:cs typeface="Open Sans Light" charset="0"/>
                <a:sym typeface="Open Sans Light" charset="0"/>
              </a:rPr>
              <a:t>using conditional random field,” in IEEE 7th International Advance Computing Conference, pp. 807–810, 2017.</a:t>
            </a:r>
          </a:p>
        </p:txBody>
      </p:sp>
      <p:sp>
        <p:nvSpPr>
          <p:cNvPr id="41" name="Rectangle 23">
            <a:extLst>
              <a:ext uri="{FF2B5EF4-FFF2-40B4-BE49-F238E27FC236}">
                <a16:creationId xmlns:a16="http://schemas.microsoft.com/office/drawing/2014/main" id="{095CA1C5-5FFF-4A32-B58C-CD40FDF4C70F}"/>
              </a:ext>
            </a:extLst>
          </p:cNvPr>
          <p:cNvSpPr>
            <a:spLocks/>
          </p:cNvSpPr>
          <p:nvPr/>
        </p:nvSpPr>
        <p:spPr bwMode="auto">
          <a:xfrm>
            <a:off x="15267554" y="8318062"/>
            <a:ext cx="9259317" cy="8806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A. Islam, “Multi-fractal texture estimation for detection and segmentation of brain</a:t>
            </a:r>
          </a:p>
          <a:p>
            <a:pPr algn="l"/>
            <a:r>
              <a:rPr lang="en-US" sz="2000" dirty="0">
                <a:solidFill>
                  <a:srgbClr val="E6E6E6"/>
                </a:solidFill>
                <a:latin typeface="Open Sans Light" charset="0"/>
                <a:ea typeface="ＭＳ Ｐゴシック" charset="0"/>
                <a:cs typeface="Open Sans Light" charset="0"/>
                <a:sym typeface="Open Sans Light" charset="0"/>
              </a:rPr>
              <a:t>tumors,” IEEE, 2013.</a:t>
            </a:r>
          </a:p>
        </p:txBody>
      </p:sp>
      <p:sp>
        <p:nvSpPr>
          <p:cNvPr id="42" name="Freeform 28">
            <a:extLst>
              <a:ext uri="{FF2B5EF4-FFF2-40B4-BE49-F238E27FC236}">
                <a16:creationId xmlns:a16="http://schemas.microsoft.com/office/drawing/2014/main" id="{CDEBCC11-2DE9-4FDA-BCD3-F00CC3172F22}"/>
              </a:ext>
            </a:extLst>
          </p:cNvPr>
          <p:cNvSpPr>
            <a:spLocks/>
          </p:cNvSpPr>
          <p:nvPr/>
        </p:nvSpPr>
        <p:spPr bwMode="auto">
          <a:xfrm>
            <a:off x="11817641" y="10637549"/>
            <a:ext cx="3721880" cy="787400"/>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43" name="Rectangle 23">
            <a:extLst>
              <a:ext uri="{FF2B5EF4-FFF2-40B4-BE49-F238E27FC236}">
                <a16:creationId xmlns:a16="http://schemas.microsoft.com/office/drawing/2014/main" id="{1BD1A5C5-9657-48A3-9B19-1A231D121A6B}"/>
              </a:ext>
            </a:extLst>
          </p:cNvPr>
          <p:cNvSpPr>
            <a:spLocks/>
          </p:cNvSpPr>
          <p:nvPr/>
        </p:nvSpPr>
        <p:spPr bwMode="auto">
          <a:xfrm>
            <a:off x="15329801" y="9365682"/>
            <a:ext cx="9259317" cy="8806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M. Huang, “Brain tumor segmentation based on local independent projection based classification,” IEEE Transactions on Biomedical Engineering, 2013.</a:t>
            </a:r>
          </a:p>
        </p:txBody>
      </p:sp>
      <p:sp>
        <p:nvSpPr>
          <p:cNvPr id="44" name="Rectangle 23">
            <a:extLst>
              <a:ext uri="{FF2B5EF4-FFF2-40B4-BE49-F238E27FC236}">
                <a16:creationId xmlns:a16="http://schemas.microsoft.com/office/drawing/2014/main" id="{D00A3576-C653-4C5D-9586-6A3F59A3E58F}"/>
              </a:ext>
            </a:extLst>
          </p:cNvPr>
          <p:cNvSpPr>
            <a:spLocks/>
          </p:cNvSpPr>
          <p:nvPr/>
        </p:nvSpPr>
        <p:spPr bwMode="auto">
          <a:xfrm>
            <a:off x="15587895" y="10384171"/>
            <a:ext cx="9259317" cy="8806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B. H. </a:t>
            </a:r>
            <a:r>
              <a:rPr lang="en-US" sz="2000" dirty="0" err="1">
                <a:solidFill>
                  <a:srgbClr val="E6E6E6"/>
                </a:solidFill>
                <a:latin typeface="Open Sans Light" charset="0"/>
                <a:ea typeface="ＭＳ Ｐゴシック" charset="0"/>
                <a:cs typeface="Open Sans Light" charset="0"/>
                <a:sym typeface="Open Sans Light" charset="0"/>
              </a:rPr>
              <a:t>Menze</a:t>
            </a:r>
            <a:r>
              <a:rPr lang="en-US" sz="2000" dirty="0">
                <a:solidFill>
                  <a:srgbClr val="E6E6E6"/>
                </a:solidFill>
                <a:latin typeface="Open Sans Light" charset="0"/>
                <a:ea typeface="ＭＳ Ｐゴシック" charset="0"/>
                <a:cs typeface="Open Sans Light" charset="0"/>
                <a:sym typeface="Open Sans Light" charset="0"/>
              </a:rPr>
              <a:t>, “The multimodal brain tumor image segmentation benchmark (brats)”, IEEE Transactions on Medical Imaging, 2014.</a:t>
            </a:r>
          </a:p>
        </p:txBody>
      </p:sp>
      <p:sp>
        <p:nvSpPr>
          <p:cNvPr id="45" name="Freeform 28">
            <a:extLst>
              <a:ext uri="{FF2B5EF4-FFF2-40B4-BE49-F238E27FC236}">
                <a16:creationId xmlns:a16="http://schemas.microsoft.com/office/drawing/2014/main" id="{33EAA986-319B-4162-A579-A5F60FDDD888}"/>
              </a:ext>
            </a:extLst>
          </p:cNvPr>
          <p:cNvSpPr>
            <a:spLocks/>
          </p:cNvSpPr>
          <p:nvPr/>
        </p:nvSpPr>
        <p:spPr bwMode="auto">
          <a:xfrm rot="286048">
            <a:off x="11891532" y="11338952"/>
            <a:ext cx="3215345" cy="787400"/>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46" name="Rectangle 23">
            <a:extLst>
              <a:ext uri="{FF2B5EF4-FFF2-40B4-BE49-F238E27FC236}">
                <a16:creationId xmlns:a16="http://schemas.microsoft.com/office/drawing/2014/main" id="{3E554229-0EC9-48ED-9461-314E610CAF22}"/>
              </a:ext>
            </a:extLst>
          </p:cNvPr>
          <p:cNvSpPr>
            <a:spLocks/>
          </p:cNvSpPr>
          <p:nvPr/>
        </p:nvSpPr>
        <p:spPr bwMode="auto">
          <a:xfrm>
            <a:off x="15241218" y="11305554"/>
            <a:ext cx="9259317" cy="8806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S. Huda, “A hybrid feature selection with ensemble classification for imbalanced</a:t>
            </a:r>
          </a:p>
          <a:p>
            <a:pPr algn="l"/>
            <a:r>
              <a:rPr lang="en-US" sz="2000" dirty="0">
                <a:solidFill>
                  <a:srgbClr val="E6E6E6"/>
                </a:solidFill>
                <a:latin typeface="Open Sans Light" charset="0"/>
                <a:ea typeface="ＭＳ Ｐゴシック" charset="0"/>
                <a:cs typeface="Open Sans Light" charset="0"/>
                <a:sym typeface="Open Sans Light" charset="0"/>
              </a:rPr>
              <a:t>healthcare data: A case study for brain tumor diagnosis,” IEEE Access, vol. 4, 2017.</a:t>
            </a:r>
          </a:p>
        </p:txBody>
      </p:sp>
      <p:sp>
        <p:nvSpPr>
          <p:cNvPr id="47" name="Freeform 6">
            <a:extLst>
              <a:ext uri="{FF2B5EF4-FFF2-40B4-BE49-F238E27FC236}">
                <a16:creationId xmlns:a16="http://schemas.microsoft.com/office/drawing/2014/main" id="{139D3015-B66F-4D0E-80E7-56D0033877C2}"/>
              </a:ext>
            </a:extLst>
          </p:cNvPr>
          <p:cNvSpPr>
            <a:spLocks/>
          </p:cNvSpPr>
          <p:nvPr/>
        </p:nvSpPr>
        <p:spPr bwMode="auto">
          <a:xfrm rot="625626" flipH="1">
            <a:off x="9417130" y="4482015"/>
            <a:ext cx="2424431" cy="881063"/>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48" name="Freeform 6">
            <a:extLst>
              <a:ext uri="{FF2B5EF4-FFF2-40B4-BE49-F238E27FC236}">
                <a16:creationId xmlns:a16="http://schemas.microsoft.com/office/drawing/2014/main" id="{F24AE47A-0A46-4423-A89E-0177BD6BF8D5}"/>
              </a:ext>
            </a:extLst>
          </p:cNvPr>
          <p:cNvSpPr>
            <a:spLocks/>
          </p:cNvSpPr>
          <p:nvPr/>
        </p:nvSpPr>
        <p:spPr bwMode="auto">
          <a:xfrm flipH="1">
            <a:off x="9065273" y="5308597"/>
            <a:ext cx="1750016" cy="881063"/>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49" name="Freeform 6">
            <a:extLst>
              <a:ext uri="{FF2B5EF4-FFF2-40B4-BE49-F238E27FC236}">
                <a16:creationId xmlns:a16="http://schemas.microsoft.com/office/drawing/2014/main" id="{13625B46-30AB-4BA2-8F56-5D9AA5150B71}"/>
              </a:ext>
            </a:extLst>
          </p:cNvPr>
          <p:cNvSpPr>
            <a:spLocks/>
          </p:cNvSpPr>
          <p:nvPr/>
        </p:nvSpPr>
        <p:spPr bwMode="auto">
          <a:xfrm rot="20634895" flipH="1">
            <a:off x="9218717" y="5777714"/>
            <a:ext cx="1026469" cy="881063"/>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50" name="Freeform 6">
            <a:extLst>
              <a:ext uri="{FF2B5EF4-FFF2-40B4-BE49-F238E27FC236}">
                <a16:creationId xmlns:a16="http://schemas.microsoft.com/office/drawing/2014/main" id="{2255F5A3-9C13-4AD4-97FB-1B082FF5F977}"/>
              </a:ext>
            </a:extLst>
          </p:cNvPr>
          <p:cNvSpPr>
            <a:spLocks/>
          </p:cNvSpPr>
          <p:nvPr/>
        </p:nvSpPr>
        <p:spPr bwMode="auto">
          <a:xfrm rot="20744048" flipH="1">
            <a:off x="9601943" y="6709202"/>
            <a:ext cx="739504" cy="881063"/>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51" name="Freeform 6">
            <a:extLst>
              <a:ext uri="{FF2B5EF4-FFF2-40B4-BE49-F238E27FC236}">
                <a16:creationId xmlns:a16="http://schemas.microsoft.com/office/drawing/2014/main" id="{80D68362-3B3A-4CBA-8847-AE4812BCAC9C}"/>
              </a:ext>
            </a:extLst>
          </p:cNvPr>
          <p:cNvSpPr>
            <a:spLocks/>
          </p:cNvSpPr>
          <p:nvPr/>
        </p:nvSpPr>
        <p:spPr bwMode="auto">
          <a:xfrm rot="20324889" flipH="1">
            <a:off x="9407188" y="7563437"/>
            <a:ext cx="1370963" cy="881063"/>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53" name="Freeform 6">
            <a:extLst>
              <a:ext uri="{FF2B5EF4-FFF2-40B4-BE49-F238E27FC236}">
                <a16:creationId xmlns:a16="http://schemas.microsoft.com/office/drawing/2014/main" id="{26B708FE-489E-42D0-9C9C-76CBE8DA449B}"/>
              </a:ext>
            </a:extLst>
          </p:cNvPr>
          <p:cNvSpPr>
            <a:spLocks/>
          </p:cNvSpPr>
          <p:nvPr/>
        </p:nvSpPr>
        <p:spPr bwMode="auto">
          <a:xfrm rot="21023429" flipH="1">
            <a:off x="7660680" y="9072712"/>
            <a:ext cx="2785459" cy="881063"/>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55" name="Rectangle 23">
            <a:extLst>
              <a:ext uri="{FF2B5EF4-FFF2-40B4-BE49-F238E27FC236}">
                <a16:creationId xmlns:a16="http://schemas.microsoft.com/office/drawing/2014/main" id="{8E7E564A-6D38-4A9D-8DA8-7CA4262F7D24}"/>
              </a:ext>
            </a:extLst>
          </p:cNvPr>
          <p:cNvSpPr>
            <a:spLocks/>
          </p:cNvSpPr>
          <p:nvPr/>
        </p:nvSpPr>
        <p:spPr bwMode="auto">
          <a:xfrm>
            <a:off x="123820" y="3999179"/>
            <a:ext cx="9243749"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S. Pereira, “Brain tumor segmentation using convolutional neural networks in MRI</a:t>
            </a:r>
          </a:p>
          <a:p>
            <a:pPr algn="l"/>
            <a:r>
              <a:rPr lang="en-US" sz="2000" dirty="0">
                <a:solidFill>
                  <a:srgbClr val="E6E6E6"/>
                </a:solidFill>
                <a:latin typeface="Open Sans Light" charset="0"/>
                <a:ea typeface="ＭＳ Ｐゴシック" charset="0"/>
                <a:cs typeface="Open Sans Light" charset="0"/>
                <a:sym typeface="Open Sans Light" charset="0"/>
              </a:rPr>
              <a:t>images,” IEEE Transactions on Medical Imaging, 2016.</a:t>
            </a:r>
          </a:p>
        </p:txBody>
      </p:sp>
      <p:sp>
        <p:nvSpPr>
          <p:cNvPr id="56" name="Rectangle 23">
            <a:extLst>
              <a:ext uri="{FF2B5EF4-FFF2-40B4-BE49-F238E27FC236}">
                <a16:creationId xmlns:a16="http://schemas.microsoft.com/office/drawing/2014/main" id="{B3EC4912-C35D-4F78-8D6C-4A70B042CEEF}"/>
              </a:ext>
            </a:extLst>
          </p:cNvPr>
          <p:cNvSpPr>
            <a:spLocks/>
          </p:cNvSpPr>
          <p:nvPr/>
        </p:nvSpPr>
        <p:spPr bwMode="auto">
          <a:xfrm>
            <a:off x="133969" y="4919467"/>
            <a:ext cx="9243749"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J. Seetha and S. S. Raja, “Brain tumor classification using convolutional neural networks,” Biomedical &amp; Pharmacology Journal, vol. 11, pp. 1457–1461, 2018.</a:t>
            </a:r>
          </a:p>
        </p:txBody>
      </p:sp>
      <p:sp>
        <p:nvSpPr>
          <p:cNvPr id="57" name="Rectangle 23">
            <a:extLst>
              <a:ext uri="{FF2B5EF4-FFF2-40B4-BE49-F238E27FC236}">
                <a16:creationId xmlns:a16="http://schemas.microsoft.com/office/drawing/2014/main" id="{66B6E514-E2C6-4CD7-8517-24CA40121C9C}"/>
              </a:ext>
            </a:extLst>
          </p:cNvPr>
          <p:cNvSpPr>
            <a:spLocks/>
          </p:cNvSpPr>
          <p:nvPr/>
        </p:nvSpPr>
        <p:spPr bwMode="auto">
          <a:xfrm>
            <a:off x="133970" y="5743553"/>
            <a:ext cx="9243749"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B. Singh and P. Aggarwal, “Detection of brain tumor using modified mean-shift based fuzzy c-mean segmentation from MRI images,” IEEE, pp. 536–545, 2017.</a:t>
            </a:r>
          </a:p>
        </p:txBody>
      </p:sp>
      <p:sp>
        <p:nvSpPr>
          <p:cNvPr id="58" name="Rectangle 23">
            <a:extLst>
              <a:ext uri="{FF2B5EF4-FFF2-40B4-BE49-F238E27FC236}">
                <a16:creationId xmlns:a16="http://schemas.microsoft.com/office/drawing/2014/main" id="{75F23ED7-9B6A-4083-81A7-46EEC9ECCD28}"/>
              </a:ext>
            </a:extLst>
          </p:cNvPr>
          <p:cNvSpPr>
            <a:spLocks/>
          </p:cNvSpPr>
          <p:nvPr/>
        </p:nvSpPr>
        <p:spPr bwMode="auto">
          <a:xfrm>
            <a:off x="140998" y="6636628"/>
            <a:ext cx="9243749"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N. V. Shree and T. N. R. Kumar, “Identification and classification of brain tumor MRI</a:t>
            </a:r>
          </a:p>
          <a:p>
            <a:pPr algn="l"/>
            <a:r>
              <a:rPr lang="en-US" sz="2000" dirty="0">
                <a:solidFill>
                  <a:srgbClr val="E6E6E6"/>
                </a:solidFill>
                <a:latin typeface="Open Sans Light" charset="0"/>
                <a:ea typeface="ＭＳ Ｐゴシック" charset="0"/>
                <a:cs typeface="Open Sans Light" charset="0"/>
                <a:sym typeface="Open Sans Light" charset="0"/>
              </a:rPr>
              <a:t>images with feature extraction using dwt and probabilistic neural network,” Springer, Brain Informatics, pp. 23–30.</a:t>
            </a:r>
          </a:p>
        </p:txBody>
      </p:sp>
      <p:sp>
        <p:nvSpPr>
          <p:cNvPr id="59" name="Rectangle 23">
            <a:extLst>
              <a:ext uri="{FF2B5EF4-FFF2-40B4-BE49-F238E27FC236}">
                <a16:creationId xmlns:a16="http://schemas.microsoft.com/office/drawing/2014/main" id="{501F8F24-0EEF-43C5-89CE-9AB98C2BDD3E}"/>
              </a:ext>
            </a:extLst>
          </p:cNvPr>
          <p:cNvSpPr>
            <a:spLocks/>
          </p:cNvSpPr>
          <p:nvPr/>
        </p:nvSpPr>
        <p:spPr bwMode="auto">
          <a:xfrm>
            <a:off x="123820" y="7834825"/>
            <a:ext cx="9243749"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Z. Tang, A. Sahar, Y. Pew-</a:t>
            </a:r>
            <a:r>
              <a:rPr lang="en-US" sz="2000" dirty="0" err="1">
                <a:solidFill>
                  <a:srgbClr val="E6E6E6"/>
                </a:solidFill>
                <a:latin typeface="Open Sans Light" charset="0"/>
                <a:ea typeface="ＭＳ Ｐゴシック" charset="0"/>
                <a:cs typeface="Open Sans Light" charset="0"/>
                <a:sym typeface="Open Sans Light" charset="0"/>
              </a:rPr>
              <a:t>Thian</a:t>
            </a:r>
            <a:r>
              <a:rPr lang="en-US" sz="2000" dirty="0">
                <a:solidFill>
                  <a:srgbClr val="E6E6E6"/>
                </a:solidFill>
                <a:latin typeface="Open Sans Light" charset="0"/>
                <a:ea typeface="ＭＳ Ｐゴシック" charset="0"/>
                <a:cs typeface="Open Sans Light" charset="0"/>
                <a:sym typeface="Open Sans Light" charset="0"/>
              </a:rPr>
              <a:t>, and S. </a:t>
            </a:r>
            <a:r>
              <a:rPr lang="en-US" sz="2000" dirty="0" err="1">
                <a:solidFill>
                  <a:srgbClr val="E6E6E6"/>
                </a:solidFill>
                <a:latin typeface="Open Sans Light" charset="0"/>
                <a:ea typeface="ＭＳ Ｐゴシック" charset="0"/>
                <a:cs typeface="Open Sans Light" charset="0"/>
                <a:sym typeface="Open Sans Light" charset="0"/>
              </a:rPr>
              <a:t>Dinggang</a:t>
            </a:r>
            <a:r>
              <a:rPr lang="en-US" sz="2000" dirty="0">
                <a:solidFill>
                  <a:srgbClr val="E6E6E6"/>
                </a:solidFill>
                <a:latin typeface="Open Sans Light" charset="0"/>
                <a:ea typeface="ＭＳ Ｐゴシック" charset="0"/>
                <a:cs typeface="Open Sans Light" charset="0"/>
                <a:sym typeface="Open Sans Light" charset="0"/>
              </a:rPr>
              <a:t>, “Multi-atlas segmentation of MR</a:t>
            </a:r>
          </a:p>
          <a:p>
            <a:pPr algn="l"/>
            <a:r>
              <a:rPr lang="en-US" sz="2000" dirty="0">
                <a:solidFill>
                  <a:srgbClr val="E6E6E6"/>
                </a:solidFill>
                <a:latin typeface="Open Sans Light" charset="0"/>
                <a:ea typeface="ＭＳ Ｐゴシック" charset="0"/>
                <a:cs typeface="Open Sans Light" charset="0"/>
                <a:sym typeface="Open Sans Light" charset="0"/>
              </a:rPr>
              <a:t>tumor brain images using low-rank based image recovery,” IEEE Trans Med Imaging, vol. 37, no. 10, pp. 2224–2235, 2018.</a:t>
            </a:r>
          </a:p>
        </p:txBody>
      </p:sp>
      <p:sp>
        <p:nvSpPr>
          <p:cNvPr id="60" name="Rectangle 23">
            <a:extLst>
              <a:ext uri="{FF2B5EF4-FFF2-40B4-BE49-F238E27FC236}">
                <a16:creationId xmlns:a16="http://schemas.microsoft.com/office/drawing/2014/main" id="{B135480C-447E-48AF-A338-6540C023FD6A}"/>
              </a:ext>
            </a:extLst>
          </p:cNvPr>
          <p:cNvSpPr>
            <a:spLocks/>
          </p:cNvSpPr>
          <p:nvPr/>
        </p:nvSpPr>
        <p:spPr bwMode="auto">
          <a:xfrm>
            <a:off x="133969" y="9368242"/>
            <a:ext cx="9243749" cy="71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G. Singh and D. M. Ansari, “Efficient detection of brain tumor from MRIs using k-means segmentation and normalized histogram,” IEEE, 2016.</a:t>
            </a:r>
          </a:p>
        </p:txBody>
      </p:sp>
      <p:sp>
        <p:nvSpPr>
          <p:cNvPr id="61" name="Freeform 6">
            <a:extLst>
              <a:ext uri="{FF2B5EF4-FFF2-40B4-BE49-F238E27FC236}">
                <a16:creationId xmlns:a16="http://schemas.microsoft.com/office/drawing/2014/main" id="{1E895284-B3A5-45DA-9958-875A26787CF1}"/>
              </a:ext>
            </a:extLst>
          </p:cNvPr>
          <p:cNvSpPr>
            <a:spLocks/>
          </p:cNvSpPr>
          <p:nvPr/>
        </p:nvSpPr>
        <p:spPr bwMode="auto">
          <a:xfrm rot="21421132" flipH="1">
            <a:off x="8715875" y="10665227"/>
            <a:ext cx="2785459" cy="881063"/>
          </a:xfrm>
          <a:custGeom>
            <a:avLst/>
            <a:gdLst>
              <a:gd name="T0" fmla="*/ 0 w 21600"/>
              <a:gd name="T1" fmla="+- 0 21600 1279"/>
              <a:gd name="T2" fmla="*/ 21600 h 20321"/>
              <a:gd name="T3" fmla="*/ 11314 w 21600"/>
              <a:gd name="T4" fmla="+- 0 3411 1279"/>
              <a:gd name="T5" fmla="*/ 3411 h 20321"/>
              <a:gd name="T6" fmla="*/ 21600 w 21600"/>
              <a:gd name="T7" fmla="+- 0 1705 1279"/>
              <a:gd name="T8" fmla="*/ 1705 h 20321"/>
            </a:gdLst>
            <a:ahLst/>
            <a:cxnLst>
              <a:cxn ang="0">
                <a:pos x="T0" y="T2"/>
              </a:cxn>
              <a:cxn ang="0">
                <a:pos x="T3" y="T5"/>
              </a:cxn>
              <a:cxn ang="0">
                <a:pos x="T6" y="T8"/>
              </a:cxn>
            </a:cxnLst>
            <a:rect l="0" t="0" r="r" b="b"/>
            <a:pathLst>
              <a:path w="21600" h="20321">
                <a:moveTo>
                  <a:pt x="0" y="20321"/>
                </a:moveTo>
                <a:cubicBezTo>
                  <a:pt x="0" y="20321"/>
                  <a:pt x="3943" y="5542"/>
                  <a:pt x="11314" y="2132"/>
                </a:cubicBezTo>
                <a:cubicBezTo>
                  <a:pt x="18686" y="-1279"/>
                  <a:pt x="21600" y="426"/>
                  <a:pt x="21600" y="426"/>
                </a:cubicBezTo>
              </a:path>
            </a:pathLst>
          </a:custGeom>
          <a:noFill/>
          <a:ln w="25400" cap="flat">
            <a:solidFill>
              <a:srgbClr val="9A9A9A"/>
            </a:solidFill>
            <a:prstDash val="sysDot"/>
            <a:miter lim="800000"/>
            <a:headEnd type="none" w="med" len="med"/>
            <a:tailEnd type="arrow" w="med" len="med"/>
          </a:ln>
          <a:extLst>
            <a:ext uri="{909E8E84-426E-40dd-AFC4-6F175D3DCCD1}">
              <a14:hiddenFill xmlns:a14="http://schemas.microsoft.com/office/drawing/2010/main" xmlns="">
                <a:solidFill>
                  <a:srgbClr val="FFFFFF"/>
                </a:solidFill>
              </a14:hiddenFill>
            </a:ext>
          </a:extLst>
        </p:spPr>
        <p:txBody>
          <a:bodyPr lIns="0" tIns="0" rIns="0" bIns="0"/>
          <a:lstStyle/>
          <a:p>
            <a:endParaRPr lang="en-US"/>
          </a:p>
        </p:txBody>
      </p:sp>
      <p:sp>
        <p:nvSpPr>
          <p:cNvPr id="64" name="Rectangle 23">
            <a:extLst>
              <a:ext uri="{FF2B5EF4-FFF2-40B4-BE49-F238E27FC236}">
                <a16:creationId xmlns:a16="http://schemas.microsoft.com/office/drawing/2014/main" id="{135C8221-C22F-438F-BB77-A963E302F934}"/>
              </a:ext>
            </a:extLst>
          </p:cNvPr>
          <p:cNvSpPr>
            <a:spLocks/>
          </p:cNvSpPr>
          <p:nvPr/>
        </p:nvSpPr>
        <p:spPr bwMode="auto">
          <a:xfrm>
            <a:off x="139831" y="10434524"/>
            <a:ext cx="9243749" cy="102473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000" dirty="0">
                <a:solidFill>
                  <a:srgbClr val="E6E6E6"/>
                </a:solidFill>
                <a:latin typeface="Open Sans Light" charset="0"/>
                <a:ea typeface="ＭＳ Ｐゴシック" charset="0"/>
                <a:cs typeface="Open Sans Light" charset="0"/>
                <a:sym typeface="Open Sans Light" charset="0"/>
              </a:rPr>
              <a:t>G. R. Chandra and D. K. R. H. Rao, “Tumor detection in brain using genetic algorithm,” in Elsevier, 7th International Conference on Communication, Computing and Virtualization, pp. 449–457, 2016.</a:t>
            </a:r>
          </a:p>
        </p:txBody>
      </p:sp>
      <p:sp>
        <p:nvSpPr>
          <p:cNvPr id="65" name="TextBox 64">
            <a:extLst>
              <a:ext uri="{FF2B5EF4-FFF2-40B4-BE49-F238E27FC236}">
                <a16:creationId xmlns:a16="http://schemas.microsoft.com/office/drawing/2014/main" id="{018A3DD3-F01D-41F4-B251-1000381D44D2}"/>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66" name="Picture 65">
            <a:extLst>
              <a:ext uri="{FF2B5EF4-FFF2-40B4-BE49-F238E27FC236}">
                <a16:creationId xmlns:a16="http://schemas.microsoft.com/office/drawing/2014/main" id="{9A61C318-5FF5-4D38-A77E-B5C90DC48B08}"/>
              </a:ext>
            </a:extLst>
          </p:cNvPr>
          <p:cNvPicPr>
            <a:picLocks noChangeAspect="1"/>
          </p:cNvPicPr>
          <p:nvPr/>
        </p:nvPicPr>
        <p:blipFill>
          <a:blip r:embed="rId2"/>
          <a:stretch>
            <a:fillRect/>
          </a:stretch>
        </p:blipFill>
        <p:spPr>
          <a:xfrm>
            <a:off x="21031200" y="0"/>
            <a:ext cx="3219206" cy="2743200"/>
          </a:xfrm>
          <a:prstGeom prst="rect">
            <a:avLst/>
          </a:prstGeom>
        </p:spPr>
      </p:pic>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p:cNvSpPr>
          <p:nvPr/>
        </p:nvSpPr>
        <p:spPr bwMode="auto">
          <a:xfrm>
            <a:off x="1450975" y="816173"/>
            <a:ext cx="2790508"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Introduction</a:t>
            </a:r>
          </a:p>
        </p:txBody>
      </p:sp>
      <p:sp>
        <p:nvSpPr>
          <p:cNvPr id="9221" name="Rectangle 5"/>
          <p:cNvSpPr>
            <a:spLocks/>
          </p:cNvSpPr>
          <p:nvPr/>
        </p:nvSpPr>
        <p:spPr bwMode="auto">
          <a:xfrm>
            <a:off x="1447800" y="6280150"/>
            <a:ext cx="8763000" cy="4191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lnSpc>
                <a:spcPct val="90000"/>
              </a:lnSpc>
            </a:pPr>
            <a:r>
              <a:rPr lang="en-US" sz="6400" dirty="0">
                <a:solidFill>
                  <a:srgbClr val="89D9C0"/>
                </a:solidFill>
                <a:latin typeface="Open Sans Light" charset="0"/>
                <a:ea typeface="ＭＳ Ｐゴシック" charset="0"/>
                <a:cs typeface="Open Sans Light" charset="0"/>
                <a:sym typeface="Open Sans Light" charset="0"/>
              </a:rPr>
              <a:t>Brain tumor can be denoted as a ill-shaped tissue wherein the cells multiply abruptly.</a:t>
            </a:r>
          </a:p>
        </p:txBody>
      </p:sp>
      <p:sp>
        <p:nvSpPr>
          <p:cNvPr id="9227" name="Rectangle 11"/>
          <p:cNvSpPr>
            <a:spLocks/>
          </p:cNvSpPr>
          <p:nvPr/>
        </p:nvSpPr>
        <p:spPr bwMode="auto">
          <a:xfrm>
            <a:off x="10948988" y="3498850"/>
            <a:ext cx="11925300" cy="7175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3200" dirty="0">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rect">
                    <a:fillToRect l="100000" t="100000"/>
                  </a:path>
                  <a:tileRect r="-100000" b="-100000"/>
                </a:gradFill>
                <a:latin typeface="NimbusRomNo9L-Regu"/>
              </a:rPr>
              <a:t>Nowadays, Brain Tumor Detection has turned up as a important parameter in the realm of health care. The process of Image Segmentation is adopted for extracting abnormal tumor region. The method proposed assures to be efficient and precise for brain tumor detection, classification and segmentation. To achieve this precise automatic/ semi-automatic methods are needed. </a:t>
            </a:r>
          </a:p>
          <a:p>
            <a:pPr algn="l"/>
            <a:endParaRPr lang="en-US" sz="3200" dirty="0">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rect">
                  <a:fillToRect l="100000" t="100000"/>
                </a:path>
                <a:tileRect r="-100000" b="-100000"/>
              </a:gradFill>
              <a:latin typeface="NimbusRomNo9L-Regu"/>
            </a:endParaRPr>
          </a:p>
          <a:p>
            <a:pPr algn="l"/>
            <a:r>
              <a:rPr lang="en-US" sz="3200" dirty="0">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rect">
                    <a:fillToRect l="100000" t="100000"/>
                  </a:path>
                  <a:tileRect r="-100000" b="-100000"/>
                </a:gradFill>
                <a:latin typeface="NimbusRomNo9L-Regu"/>
              </a:rPr>
              <a:t>The research proposes an automated segmentation method that relies upon CNN. By incorporating this single technique, segmentation and classification is accomplished. The techniques of ML and Data mining are being effectively employed for brain tumor detection and prevention at an early </a:t>
            </a:r>
            <a:r>
              <a:rPr lang="en-IN" sz="3200" dirty="0">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rect">
                    <a:fillToRect l="100000" t="100000"/>
                  </a:path>
                  <a:tileRect r="-100000" b="-100000"/>
                </a:gradFill>
                <a:latin typeface="NimbusRomNo9L-Regu"/>
              </a:rPr>
              <a:t>stage.</a:t>
            </a:r>
            <a:endParaRPr lang="en-US" sz="3200" dirty="0">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rect">
                  <a:fillToRect l="100000" t="100000"/>
                </a:path>
                <a:tileRect r="-100000" b="-100000"/>
              </a:gradFill>
              <a:latin typeface="Open Sans Light" charset="0"/>
              <a:ea typeface="ＭＳ Ｐゴシック" charset="0"/>
              <a:cs typeface="Open Sans Light" charset="0"/>
              <a:sym typeface="Open Sans Light" charset="0"/>
            </a:endParaRPr>
          </a:p>
        </p:txBody>
      </p:sp>
      <p:sp>
        <p:nvSpPr>
          <p:cNvPr id="9228" name="Rectangle 12"/>
          <p:cNvSpPr>
            <a:spLocks/>
          </p:cNvSpPr>
          <p:nvPr/>
        </p:nvSpPr>
        <p:spPr bwMode="auto">
          <a:xfrm>
            <a:off x="22326601" y="12725400"/>
            <a:ext cx="333425"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02</a:t>
            </a:r>
          </a:p>
        </p:txBody>
      </p:sp>
      <p:sp>
        <p:nvSpPr>
          <p:cNvPr id="2" name="TextBox 1">
            <a:extLst>
              <a:ext uri="{FF2B5EF4-FFF2-40B4-BE49-F238E27FC236}">
                <a16:creationId xmlns:a16="http://schemas.microsoft.com/office/drawing/2014/main" id="{5492BD81-F431-459D-AB07-BCDE39999143}"/>
              </a:ext>
            </a:extLst>
          </p:cNvPr>
          <p:cNvSpPr txBox="1"/>
          <p:nvPr/>
        </p:nvSpPr>
        <p:spPr>
          <a:xfrm>
            <a:off x="1003300" y="12694623"/>
            <a:ext cx="8915400" cy="615553"/>
          </a:xfrm>
          <a:prstGeom prst="rect">
            <a:avLst/>
          </a:prstGeom>
          <a:solidFill>
            <a:srgbClr val="1A1A1A"/>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5" name="Picture 4">
            <a:extLst>
              <a:ext uri="{FF2B5EF4-FFF2-40B4-BE49-F238E27FC236}">
                <a16:creationId xmlns:a16="http://schemas.microsoft.com/office/drawing/2014/main" id="{49CC7E4B-51DC-4F4A-84D6-1E1D5B65271D}"/>
              </a:ext>
            </a:extLst>
          </p:cNvPr>
          <p:cNvPicPr>
            <a:picLocks noChangeAspect="1"/>
          </p:cNvPicPr>
          <p:nvPr/>
        </p:nvPicPr>
        <p:blipFill>
          <a:blip r:embed="rId3"/>
          <a:stretch>
            <a:fillRect/>
          </a:stretch>
        </p:blipFill>
        <p:spPr>
          <a:xfrm>
            <a:off x="21031200" y="0"/>
            <a:ext cx="3219206" cy="2743200"/>
          </a:xfrm>
          <a:prstGeom prst="rect">
            <a:avLst/>
          </a:prstGeom>
        </p:spPr>
      </p:pic>
      <p:pic>
        <p:nvPicPr>
          <p:cNvPr id="7" name="Picture 6">
            <a:extLst>
              <a:ext uri="{FF2B5EF4-FFF2-40B4-BE49-F238E27FC236}">
                <a16:creationId xmlns:a16="http://schemas.microsoft.com/office/drawing/2014/main" id="{585EFA1C-A134-4F6D-85D8-46C93C2E8EDA}"/>
              </a:ext>
            </a:extLst>
          </p:cNvPr>
          <p:cNvPicPr>
            <a:picLocks noChangeAspect="1"/>
          </p:cNvPicPr>
          <p:nvPr/>
        </p:nvPicPr>
        <p:blipFill>
          <a:blip r:embed="rId4"/>
          <a:stretch>
            <a:fillRect/>
          </a:stretch>
        </p:blipFill>
        <p:spPr>
          <a:xfrm>
            <a:off x="2057400" y="2362200"/>
            <a:ext cx="5588000" cy="4191000"/>
          </a:xfrm>
          <a:prstGeom prst="rect">
            <a:avLst/>
          </a:prstGeom>
        </p:spPr>
      </p:pic>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p:cNvSpPr>
          <p:nvPr/>
        </p:nvSpPr>
        <p:spPr bwMode="auto">
          <a:xfrm>
            <a:off x="1450975" y="815975"/>
            <a:ext cx="2574083" cy="615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The System</a:t>
            </a:r>
          </a:p>
        </p:txBody>
      </p:sp>
      <p:sp>
        <p:nvSpPr>
          <p:cNvPr id="10245" name="Rectangle 5"/>
          <p:cNvSpPr>
            <a:spLocks/>
          </p:cNvSpPr>
          <p:nvPr/>
        </p:nvSpPr>
        <p:spPr bwMode="auto">
          <a:xfrm>
            <a:off x="10948988" y="5607050"/>
            <a:ext cx="12749212" cy="14795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800" dirty="0">
                <a:solidFill>
                  <a:srgbClr val="B3B3B3"/>
                </a:solidFill>
                <a:latin typeface="Open Sans Light" charset="0"/>
                <a:ea typeface="ＭＳ Ｐゴシック" charset="0"/>
                <a:cs typeface="Open Sans Light" charset="0"/>
                <a:sym typeface="Open Sans Light" charset="0"/>
              </a:rPr>
              <a:t>The system proposes an automated segmentation method that relies upon CNN, determining 3 x 3 kernels. It proposes a novel detection technique on the basis of high-level extracted features from CNNs making use of Hough transform technique.</a:t>
            </a:r>
          </a:p>
        </p:txBody>
      </p:sp>
      <p:sp>
        <p:nvSpPr>
          <p:cNvPr id="10247" name="Rectangle 7"/>
          <p:cNvSpPr>
            <a:spLocks/>
          </p:cNvSpPr>
          <p:nvPr/>
        </p:nvSpPr>
        <p:spPr bwMode="auto">
          <a:xfrm>
            <a:off x="10947400" y="3333750"/>
            <a:ext cx="11925300" cy="1676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lnSpc>
                <a:spcPct val="90000"/>
              </a:lnSpc>
            </a:pPr>
            <a:r>
              <a:rPr lang="en-US" sz="4800" dirty="0">
                <a:solidFill>
                  <a:srgbClr val="FFFFFF"/>
                </a:solidFill>
                <a:latin typeface="Open Sans Light" charset="0"/>
                <a:ea typeface="ＭＳ Ｐゴシック" charset="0"/>
                <a:cs typeface="Open Sans Light" charset="0"/>
                <a:sym typeface="Open Sans Light" charset="0"/>
              </a:rPr>
              <a:t>What we </a:t>
            </a:r>
            <a:r>
              <a:rPr lang="en-US" sz="4800" dirty="0">
                <a:solidFill>
                  <a:srgbClr val="FFFFFF"/>
                </a:solidFill>
                <a:latin typeface="Open Sans Light Italic" charset="0"/>
                <a:ea typeface="ＭＳ Ｐゴシック" charset="0"/>
                <a:cs typeface="Open Sans Light Italic" charset="0"/>
                <a:sym typeface="Open Sans Light Italic" charset="0"/>
              </a:rPr>
              <a:t>see</a:t>
            </a:r>
            <a:r>
              <a:rPr lang="en-US" sz="4800" dirty="0">
                <a:solidFill>
                  <a:srgbClr val="FFFFFF"/>
                </a:solidFill>
                <a:latin typeface="Open Sans Light" charset="0"/>
                <a:ea typeface="ＭＳ Ｐゴシック" charset="0"/>
                <a:cs typeface="Open Sans Light" charset="0"/>
                <a:sym typeface="Open Sans Light" charset="0"/>
              </a:rPr>
              <a:t> is only </a:t>
            </a:r>
            <a:r>
              <a:rPr lang="en-US" sz="4800" dirty="0">
                <a:solidFill>
                  <a:srgbClr val="65A0E2"/>
                </a:solidFill>
                <a:latin typeface="Open Sans Bold" charset="0"/>
                <a:ea typeface="ＭＳ Ｐゴシック" charset="0"/>
                <a:cs typeface="Open Sans Bold" charset="0"/>
                <a:sym typeface="Open Sans Bold" charset="0"/>
              </a:rPr>
              <a:t>a perception</a:t>
            </a:r>
            <a:r>
              <a:rPr lang="en-US" sz="4800" dirty="0">
                <a:solidFill>
                  <a:srgbClr val="FFFFFF"/>
                </a:solidFill>
                <a:latin typeface="Open Sans Light" charset="0"/>
                <a:ea typeface="ＭＳ Ｐゴシック" charset="0"/>
                <a:cs typeface="Open Sans Light" charset="0"/>
                <a:sym typeface="Open Sans Light" charset="0"/>
              </a:rPr>
              <a:t>. What we </a:t>
            </a:r>
            <a:r>
              <a:rPr lang="en-US" sz="4800" dirty="0">
                <a:solidFill>
                  <a:srgbClr val="FFFFFF"/>
                </a:solidFill>
                <a:latin typeface="Open Sans Light Italic" charset="0"/>
                <a:ea typeface="ＭＳ Ｐゴシック" charset="0"/>
                <a:cs typeface="Open Sans Light" charset="0"/>
                <a:sym typeface="Open Sans Light Italic" charset="0"/>
              </a:rPr>
              <a:t>read</a:t>
            </a:r>
            <a:r>
              <a:rPr lang="en-US" sz="4800" dirty="0">
                <a:solidFill>
                  <a:srgbClr val="FFFFFF"/>
                </a:solidFill>
                <a:latin typeface="Open Sans Light" charset="0"/>
                <a:ea typeface="ＭＳ Ｐゴシック" charset="0"/>
                <a:cs typeface="Open Sans Light" charset="0"/>
                <a:sym typeface="Open Sans Light" charset="0"/>
              </a:rPr>
              <a:t> is only </a:t>
            </a:r>
            <a:r>
              <a:rPr lang="en-US" sz="4800" dirty="0">
                <a:solidFill>
                  <a:srgbClr val="19C38F"/>
                </a:solidFill>
                <a:latin typeface="Open Sans Bold" charset="0"/>
                <a:ea typeface="ＭＳ Ｐゴシック" charset="0"/>
                <a:cs typeface="Open Sans Bold" charset="0"/>
                <a:sym typeface="Open Sans Bold" charset="0"/>
              </a:rPr>
              <a:t>an opinion</a:t>
            </a:r>
            <a:r>
              <a:rPr lang="en-US" sz="4800" dirty="0">
                <a:solidFill>
                  <a:srgbClr val="FFFFFF"/>
                </a:solidFill>
                <a:latin typeface="Open Sans Light" charset="0"/>
                <a:ea typeface="ＭＳ Ｐゴシック" charset="0"/>
                <a:cs typeface="Open Sans Light" charset="0"/>
                <a:sym typeface="Open Sans Light" charset="0"/>
              </a:rPr>
              <a:t>. </a:t>
            </a:r>
            <a:r>
              <a:rPr lang="en-US" sz="3200" dirty="0">
                <a:solidFill>
                  <a:srgbClr val="FFFFFF"/>
                </a:solidFill>
                <a:latin typeface="Open Sans Light" charset="0"/>
                <a:ea typeface="ＭＳ Ｐゴシック" charset="0"/>
                <a:cs typeface="Open Sans Light" charset="0"/>
                <a:sym typeface="Open Sans Light" charset="0"/>
              </a:rPr>
              <a:t>-Anonymous</a:t>
            </a:r>
            <a:endParaRPr lang="en-US" sz="4800" dirty="0">
              <a:solidFill>
                <a:srgbClr val="FFFFFF"/>
              </a:solidFill>
              <a:latin typeface="Open Sans Light" charset="0"/>
              <a:ea typeface="ＭＳ Ｐゴシック" charset="0"/>
              <a:cs typeface="Open Sans Light" charset="0"/>
              <a:sym typeface="Open Sans Light" charset="0"/>
            </a:endParaRPr>
          </a:p>
        </p:txBody>
      </p:sp>
      <p:sp>
        <p:nvSpPr>
          <p:cNvPr id="10248" name="Rectangle 8"/>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03</a:t>
            </a:r>
          </a:p>
        </p:txBody>
      </p:sp>
      <p:sp>
        <p:nvSpPr>
          <p:cNvPr id="12" name="Rectangle 5">
            <a:extLst>
              <a:ext uri="{FF2B5EF4-FFF2-40B4-BE49-F238E27FC236}">
                <a16:creationId xmlns:a16="http://schemas.microsoft.com/office/drawing/2014/main" id="{8C0443CA-8927-458C-8075-7AA315484DE4}"/>
              </a:ext>
            </a:extLst>
          </p:cNvPr>
          <p:cNvSpPr>
            <a:spLocks/>
          </p:cNvSpPr>
          <p:nvPr/>
        </p:nvSpPr>
        <p:spPr bwMode="auto">
          <a:xfrm>
            <a:off x="11595100" y="7676892"/>
            <a:ext cx="12103100" cy="14795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r"/>
            <a:r>
              <a:rPr lang="en-US" sz="2800" dirty="0">
                <a:solidFill>
                  <a:srgbClr val="B3B3B3"/>
                </a:solidFill>
                <a:latin typeface="Open Sans Light" charset="0"/>
                <a:ea typeface="ＭＳ Ｐゴシック" charset="0"/>
                <a:cs typeface="Open Sans Light" charset="0"/>
                <a:sym typeface="Open Sans Light" charset="0"/>
              </a:rPr>
              <a:t>The processes involved in the proposed approach being: Data collection, Pre-processing, Average filtering, the segmentation process for pixel based detection, segmentation and feature extraction and finally the classification.</a:t>
            </a:r>
          </a:p>
          <a:p>
            <a:pPr algn="r"/>
            <a:endParaRPr lang="en-US" sz="2800" dirty="0">
              <a:solidFill>
                <a:srgbClr val="B3B3B3"/>
              </a:solidFill>
              <a:latin typeface="Open Sans Light" charset="0"/>
              <a:ea typeface="ＭＳ Ｐゴシック" charset="0"/>
              <a:cs typeface="Open Sans Light" charset="0"/>
              <a:sym typeface="Open Sans Light" charset="0"/>
            </a:endParaRPr>
          </a:p>
        </p:txBody>
      </p:sp>
      <p:pic>
        <p:nvPicPr>
          <p:cNvPr id="4" name="Picture 3">
            <a:extLst>
              <a:ext uri="{FF2B5EF4-FFF2-40B4-BE49-F238E27FC236}">
                <a16:creationId xmlns:a16="http://schemas.microsoft.com/office/drawing/2014/main" id="{4E3FEF77-E0FD-44B5-96D1-DF4F8CC9FEFD}"/>
              </a:ext>
            </a:extLst>
          </p:cNvPr>
          <p:cNvPicPr>
            <a:picLocks noChangeAspect="1"/>
          </p:cNvPicPr>
          <p:nvPr/>
        </p:nvPicPr>
        <p:blipFill>
          <a:blip r:embed="rId2">
            <a:duotone>
              <a:schemeClr val="accent3">
                <a:shade val="45000"/>
                <a:satMod val="135000"/>
              </a:schemeClr>
              <a:prstClr val="white"/>
            </a:duotone>
            <a:extLst>
              <a:ext uri="{BEBA8EAE-BF5A-486C-A8C5-ECC9F3942E4B}">
                <a14:imgProps xmlns:a14="http://schemas.microsoft.com/office/drawing/2010/main">
                  <a14:imgLayer r:embed="rId3">
                    <a14:imgEffect>
                      <a14:artisticFilmGrain/>
                    </a14:imgEffect>
                    <a14:imgEffect>
                      <a14:brightnessContrast bright="40000"/>
                    </a14:imgEffect>
                  </a14:imgLayer>
                </a14:imgProps>
              </a:ext>
            </a:extLst>
          </a:blip>
          <a:stretch>
            <a:fillRect/>
          </a:stretch>
        </p:blipFill>
        <p:spPr>
          <a:xfrm>
            <a:off x="1528762" y="3251534"/>
            <a:ext cx="8153400" cy="5765132"/>
          </a:xfrm>
          <a:prstGeom prst="rect">
            <a:avLst/>
          </a:prstGeom>
          <a:noFill/>
          <a:effectLst>
            <a:outerShdw blurRad="76200" dir="13500000" sy="23000" kx="1200000" algn="br" rotWithShape="0">
              <a:prstClr val="black">
                <a:alpha val="20000"/>
              </a:prstClr>
            </a:outerShdw>
          </a:effectLst>
          <a:scene3d>
            <a:camera prst="orthographicFront"/>
            <a:lightRig rig="threePt" dir="t"/>
          </a:scene3d>
          <a:sp3d>
            <a:bevelT w="101600" prst="riblet"/>
          </a:sp3d>
        </p:spPr>
      </p:pic>
      <p:sp>
        <p:nvSpPr>
          <p:cNvPr id="15" name="TextBox 14">
            <a:extLst>
              <a:ext uri="{FF2B5EF4-FFF2-40B4-BE49-F238E27FC236}">
                <a16:creationId xmlns:a16="http://schemas.microsoft.com/office/drawing/2014/main" id="{1D67D648-3932-421F-823D-9F80857DB083}"/>
              </a:ext>
            </a:extLst>
          </p:cNvPr>
          <p:cNvSpPr txBox="1"/>
          <p:nvPr/>
        </p:nvSpPr>
        <p:spPr>
          <a:xfrm>
            <a:off x="1003300" y="12694623"/>
            <a:ext cx="8915400" cy="615553"/>
          </a:xfrm>
          <a:prstGeom prst="rect">
            <a:avLst/>
          </a:prstGeom>
          <a:solidFill>
            <a:srgbClr val="1A1A1A"/>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16" name="Picture 15">
            <a:extLst>
              <a:ext uri="{FF2B5EF4-FFF2-40B4-BE49-F238E27FC236}">
                <a16:creationId xmlns:a16="http://schemas.microsoft.com/office/drawing/2014/main" id="{595D7C3D-0C24-4E43-8DC6-F5A9905D974D}"/>
              </a:ext>
            </a:extLst>
          </p:cNvPr>
          <p:cNvPicPr>
            <a:picLocks noChangeAspect="1"/>
          </p:cNvPicPr>
          <p:nvPr/>
        </p:nvPicPr>
        <p:blipFill>
          <a:blip r:embed="rId4"/>
          <a:stretch>
            <a:fillRect/>
          </a:stretch>
        </p:blipFill>
        <p:spPr>
          <a:xfrm>
            <a:off x="21031200" y="0"/>
            <a:ext cx="3219206" cy="2743200"/>
          </a:xfrm>
          <a:prstGeom prst="rect">
            <a:avLst/>
          </a:prstGeom>
        </p:spPr>
      </p:pic>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0" name="Rectangle 16"/>
          <p:cNvSpPr>
            <a:spLocks/>
          </p:cNvSpPr>
          <p:nvPr/>
        </p:nvSpPr>
        <p:spPr bwMode="auto">
          <a:xfrm>
            <a:off x="1450975" y="816173"/>
            <a:ext cx="5660332"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Literature Survey – Part 1</a:t>
            </a:r>
          </a:p>
        </p:txBody>
      </p:sp>
      <p:sp>
        <p:nvSpPr>
          <p:cNvPr id="26643" name="Rectangle 19"/>
          <p:cNvSpPr>
            <a:spLocks/>
          </p:cNvSpPr>
          <p:nvPr/>
        </p:nvSpPr>
        <p:spPr bwMode="auto">
          <a:xfrm>
            <a:off x="609600" y="3288280"/>
            <a:ext cx="11582400" cy="1377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800" dirty="0">
                <a:solidFill>
                  <a:srgbClr val="CDCDCD"/>
                </a:solidFill>
                <a:latin typeface="Open Sans Light" charset="0"/>
                <a:ea typeface="ＭＳ Ｐゴシック" charset="0"/>
                <a:cs typeface="Open Sans Light" charset="0"/>
                <a:sym typeface="Open Sans Light" charset="0"/>
              </a:rPr>
              <a:t>C. </a:t>
            </a:r>
            <a:r>
              <a:rPr lang="en-US" sz="2800" dirty="0" err="1">
                <a:solidFill>
                  <a:srgbClr val="CDCDCD"/>
                </a:solidFill>
                <a:latin typeface="Open Sans Light" charset="0"/>
                <a:ea typeface="ＭＳ Ｐゴシック" charset="0"/>
                <a:cs typeface="Open Sans Light" charset="0"/>
                <a:sym typeface="Open Sans Light" charset="0"/>
              </a:rPr>
              <a:t>Hemasundara</a:t>
            </a:r>
            <a:r>
              <a:rPr lang="en-US" sz="2800" dirty="0">
                <a:solidFill>
                  <a:srgbClr val="CDCDCD"/>
                </a:solidFill>
                <a:latin typeface="Open Sans Light" charset="0"/>
                <a:ea typeface="ＭＳ Ｐゴシック" charset="0"/>
                <a:cs typeface="Open Sans Light" charset="0"/>
                <a:sym typeface="Open Sans Light" charset="0"/>
              </a:rPr>
              <a:t> Rao et.al, suggests an automated method for detection and segmenting affected areas. Proposed method suggests: </a:t>
            </a:r>
            <a:r>
              <a:rPr lang="en-US" sz="2800" dirty="0">
                <a:solidFill>
                  <a:srgbClr val="FF0000"/>
                </a:solidFill>
                <a:latin typeface="Open Sans Light" charset="0"/>
                <a:ea typeface="ＭＳ Ｐゴシック" charset="0"/>
                <a:cs typeface="Open Sans Light" charset="0"/>
                <a:sym typeface="Open Sans Light" charset="0"/>
              </a:rPr>
              <a:t>initial segmentation, Modelling and Optimizing the energy function.</a:t>
            </a:r>
          </a:p>
        </p:txBody>
      </p:sp>
      <p:sp>
        <p:nvSpPr>
          <p:cNvPr id="26648" name="Rectangle 2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04</a:t>
            </a:r>
          </a:p>
        </p:txBody>
      </p:sp>
      <p:sp>
        <p:nvSpPr>
          <p:cNvPr id="26" name="Rectangle 19">
            <a:extLst>
              <a:ext uri="{FF2B5EF4-FFF2-40B4-BE49-F238E27FC236}">
                <a16:creationId xmlns:a16="http://schemas.microsoft.com/office/drawing/2014/main" id="{E87AE55D-4980-4674-9583-D42C3DD55427}"/>
              </a:ext>
            </a:extLst>
          </p:cNvPr>
          <p:cNvSpPr>
            <a:spLocks/>
          </p:cNvSpPr>
          <p:nvPr/>
        </p:nvSpPr>
        <p:spPr bwMode="auto">
          <a:xfrm>
            <a:off x="609600" y="4954669"/>
            <a:ext cx="11582400" cy="1028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800" dirty="0" err="1">
                <a:solidFill>
                  <a:srgbClr val="CDCDCD"/>
                </a:solidFill>
                <a:latin typeface="Open Sans Light" charset="0"/>
                <a:ea typeface="ＭＳ Ｐゴシック" charset="0"/>
                <a:cs typeface="Open Sans Light" charset="0"/>
                <a:sym typeface="Open Sans Light" charset="0"/>
              </a:rPr>
              <a:t>Atiq</a:t>
            </a:r>
            <a:r>
              <a:rPr lang="en-US" sz="2800" dirty="0">
                <a:solidFill>
                  <a:srgbClr val="CDCDCD"/>
                </a:solidFill>
                <a:latin typeface="Open Sans Light" charset="0"/>
                <a:ea typeface="ＭＳ Ｐゴシック" charset="0"/>
                <a:cs typeface="Open Sans Light" charset="0"/>
                <a:sym typeface="Open Sans Light" charset="0"/>
              </a:rPr>
              <a:t> Islam et.al suggests using the </a:t>
            </a:r>
            <a:r>
              <a:rPr lang="en-US" sz="2800" dirty="0">
                <a:solidFill>
                  <a:srgbClr val="00B050"/>
                </a:solidFill>
                <a:latin typeface="Open Sans Light" charset="0"/>
                <a:ea typeface="ＭＳ Ｐゴシック" charset="0"/>
                <a:cs typeface="Open Sans Light" charset="0"/>
                <a:sym typeface="Open Sans Light" charset="0"/>
              </a:rPr>
              <a:t>multi-fractal feature extraction </a:t>
            </a:r>
            <a:r>
              <a:rPr lang="en-US" sz="2800" dirty="0">
                <a:solidFill>
                  <a:srgbClr val="CDCDCD"/>
                </a:solidFill>
                <a:latin typeface="Open Sans Light" charset="0"/>
                <a:ea typeface="ＭＳ Ｐゴシック" charset="0"/>
                <a:cs typeface="Open Sans Light" charset="0"/>
                <a:sym typeface="Open Sans Light" charset="0"/>
              </a:rPr>
              <a:t>and AdaBoost classification schemes for </a:t>
            </a:r>
            <a:r>
              <a:rPr lang="en-US" sz="2800" dirty="0">
                <a:solidFill>
                  <a:srgbClr val="FFC000"/>
                </a:solidFill>
                <a:latin typeface="Open Sans Light" charset="0"/>
                <a:ea typeface="ＭＳ Ｐゴシック" charset="0"/>
                <a:cs typeface="Open Sans Light" charset="0"/>
                <a:sym typeface="Open Sans Light" charset="0"/>
              </a:rPr>
              <a:t>detection</a:t>
            </a:r>
            <a:r>
              <a:rPr lang="en-US" sz="2800" dirty="0">
                <a:solidFill>
                  <a:srgbClr val="CDCDCD"/>
                </a:solidFill>
                <a:latin typeface="Open Sans Light" charset="0"/>
                <a:ea typeface="ＭＳ Ｐゴシック" charset="0"/>
                <a:cs typeface="Open Sans Light" charset="0"/>
                <a:sym typeface="Open Sans Light" charset="0"/>
              </a:rPr>
              <a:t> and </a:t>
            </a:r>
            <a:r>
              <a:rPr lang="en-US" sz="2800" dirty="0">
                <a:solidFill>
                  <a:srgbClr val="FFC000"/>
                </a:solidFill>
                <a:latin typeface="Open Sans Light" charset="0"/>
                <a:ea typeface="ＭＳ Ｐゴシック" charset="0"/>
                <a:cs typeface="Open Sans Light" charset="0"/>
                <a:sym typeface="Open Sans Light" charset="0"/>
              </a:rPr>
              <a:t>segmentation.</a:t>
            </a:r>
          </a:p>
        </p:txBody>
      </p:sp>
      <p:sp>
        <p:nvSpPr>
          <p:cNvPr id="27" name="Rectangle 19">
            <a:extLst>
              <a:ext uri="{FF2B5EF4-FFF2-40B4-BE49-F238E27FC236}">
                <a16:creationId xmlns:a16="http://schemas.microsoft.com/office/drawing/2014/main" id="{0CADB8ED-FF8C-487A-B9B0-43D8CF33B047}"/>
              </a:ext>
            </a:extLst>
          </p:cNvPr>
          <p:cNvSpPr>
            <a:spLocks/>
          </p:cNvSpPr>
          <p:nvPr/>
        </p:nvSpPr>
        <p:spPr bwMode="auto">
          <a:xfrm>
            <a:off x="574676" y="6169025"/>
            <a:ext cx="11582400" cy="1028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800" dirty="0" err="1">
                <a:solidFill>
                  <a:srgbClr val="CDCDCD"/>
                </a:solidFill>
                <a:latin typeface="Open Sans Light" charset="0"/>
                <a:ea typeface="ＭＳ Ｐゴシック" charset="0"/>
                <a:cs typeface="Open Sans Light" charset="0"/>
                <a:sym typeface="Open Sans Light" charset="0"/>
              </a:rPr>
              <a:t>Meiyan</a:t>
            </a:r>
            <a:r>
              <a:rPr lang="en-US" sz="2800" dirty="0">
                <a:solidFill>
                  <a:srgbClr val="CDCDCD"/>
                </a:solidFill>
                <a:latin typeface="Open Sans Light" charset="0"/>
                <a:ea typeface="ＭＳ Ｐゴシック" charset="0"/>
                <a:cs typeface="Open Sans Light" charset="0"/>
                <a:sym typeface="Open Sans Light" charset="0"/>
              </a:rPr>
              <a:t> Huang et.al suggests using the local independent </a:t>
            </a:r>
            <a:r>
              <a:rPr lang="en-US" sz="2800" dirty="0">
                <a:solidFill>
                  <a:srgbClr val="00B0F0"/>
                </a:solidFill>
                <a:latin typeface="Open Sans Light" charset="0"/>
                <a:ea typeface="ＭＳ Ｐゴシック" charset="0"/>
                <a:cs typeface="Open Sans Light" charset="0"/>
                <a:sym typeface="Open Sans Light" charset="0"/>
              </a:rPr>
              <a:t>projection-based classification</a:t>
            </a:r>
            <a:r>
              <a:rPr lang="en-US" sz="2800" dirty="0">
                <a:solidFill>
                  <a:srgbClr val="CDCDCD"/>
                </a:solidFill>
                <a:latin typeface="Open Sans Light" charset="0"/>
                <a:ea typeface="ＭＳ Ｐゴシック" charset="0"/>
                <a:cs typeface="Open Sans Light" charset="0"/>
                <a:sym typeface="Open Sans Light" charset="0"/>
              </a:rPr>
              <a:t> for classifying voxel and extracting path feature..</a:t>
            </a:r>
          </a:p>
        </p:txBody>
      </p:sp>
      <p:sp>
        <p:nvSpPr>
          <p:cNvPr id="28" name="Rectangle 19">
            <a:extLst>
              <a:ext uri="{FF2B5EF4-FFF2-40B4-BE49-F238E27FC236}">
                <a16:creationId xmlns:a16="http://schemas.microsoft.com/office/drawing/2014/main" id="{61BAE0C2-44C0-4C99-AF45-50B2AC4242CB}"/>
              </a:ext>
            </a:extLst>
          </p:cNvPr>
          <p:cNvSpPr>
            <a:spLocks/>
          </p:cNvSpPr>
          <p:nvPr/>
        </p:nvSpPr>
        <p:spPr bwMode="auto">
          <a:xfrm>
            <a:off x="597159" y="7396373"/>
            <a:ext cx="11582400" cy="1377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800" dirty="0" err="1">
                <a:solidFill>
                  <a:srgbClr val="CDCDCD"/>
                </a:solidFill>
                <a:latin typeface="Open Sans Light" charset="0"/>
                <a:ea typeface="ＭＳ Ｐゴシック" charset="0"/>
                <a:cs typeface="Open Sans Light" charset="0"/>
                <a:sym typeface="Open Sans Light" charset="0"/>
              </a:rPr>
              <a:t>Bjoern</a:t>
            </a:r>
            <a:r>
              <a:rPr lang="en-US" sz="2800" dirty="0">
                <a:solidFill>
                  <a:srgbClr val="CDCDCD"/>
                </a:solidFill>
                <a:latin typeface="Open Sans Light" charset="0"/>
                <a:ea typeface="ＭＳ Ｐゴシック" charset="0"/>
                <a:cs typeface="Open Sans Light" charset="0"/>
                <a:sym typeface="Open Sans Light" charset="0"/>
              </a:rPr>
              <a:t> H. </a:t>
            </a:r>
            <a:r>
              <a:rPr lang="en-US" sz="2800" dirty="0" err="1">
                <a:solidFill>
                  <a:srgbClr val="CDCDCD"/>
                </a:solidFill>
                <a:latin typeface="Open Sans Light" charset="0"/>
                <a:ea typeface="ＭＳ Ｐゴシック" charset="0"/>
                <a:cs typeface="Open Sans Light" charset="0"/>
                <a:sym typeface="Open Sans Light" charset="0"/>
              </a:rPr>
              <a:t>Menze</a:t>
            </a:r>
            <a:r>
              <a:rPr lang="en-US" sz="2800" dirty="0">
                <a:solidFill>
                  <a:srgbClr val="CDCDCD"/>
                </a:solidFill>
                <a:latin typeface="Open Sans Light" charset="0"/>
                <a:ea typeface="ＭＳ Ｐゴシック" charset="0"/>
                <a:cs typeface="Open Sans Light" charset="0"/>
                <a:sym typeface="Open Sans Light" charset="0"/>
              </a:rPr>
              <a:t> et.al, presents </a:t>
            </a:r>
            <a:r>
              <a:rPr lang="en-US" sz="2800" dirty="0">
                <a:solidFill>
                  <a:srgbClr val="FFFF00"/>
                </a:solidFill>
                <a:latin typeface="Open Sans Light" charset="0"/>
                <a:ea typeface="ＭＳ Ｐゴシック" charset="0"/>
                <a:cs typeface="Open Sans Light" charset="0"/>
                <a:sym typeface="Open Sans Light" charset="0"/>
              </a:rPr>
              <a:t>multimodal tumor segmentation </a:t>
            </a:r>
            <a:r>
              <a:rPr lang="en-US" sz="2800" dirty="0">
                <a:solidFill>
                  <a:srgbClr val="CDCDCD"/>
                </a:solidFill>
                <a:latin typeface="Open Sans Light" charset="0"/>
                <a:ea typeface="ＭＳ Ｐゴシック" charset="0"/>
                <a:cs typeface="Open Sans Light" charset="0"/>
                <a:sym typeface="Open Sans Light" charset="0"/>
              </a:rPr>
              <a:t>Various segmentation algorithm are being combined to gain better performance.</a:t>
            </a:r>
          </a:p>
        </p:txBody>
      </p:sp>
      <p:sp>
        <p:nvSpPr>
          <p:cNvPr id="29" name="Rectangle 19">
            <a:extLst>
              <a:ext uri="{FF2B5EF4-FFF2-40B4-BE49-F238E27FC236}">
                <a16:creationId xmlns:a16="http://schemas.microsoft.com/office/drawing/2014/main" id="{21B962A3-F7E0-4B8D-B065-94346E72B11C}"/>
              </a:ext>
            </a:extLst>
          </p:cNvPr>
          <p:cNvSpPr>
            <a:spLocks/>
          </p:cNvSpPr>
          <p:nvPr/>
        </p:nvSpPr>
        <p:spPr bwMode="auto">
          <a:xfrm>
            <a:off x="610840" y="8682653"/>
            <a:ext cx="11582400" cy="1028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800" dirty="0">
                <a:solidFill>
                  <a:srgbClr val="CDCDCD"/>
                </a:solidFill>
                <a:latin typeface="Open Sans Light" charset="0"/>
                <a:ea typeface="ＭＳ Ｐゴシック" charset="0"/>
                <a:cs typeface="Open Sans Light" charset="0"/>
                <a:sym typeface="Open Sans Light" charset="0"/>
              </a:rPr>
              <a:t>Shamsul Huda et.al presents hybrid feature selection using </a:t>
            </a:r>
            <a:r>
              <a:rPr lang="en-US" sz="2800" dirty="0">
                <a:solidFill>
                  <a:schemeClr val="accent2">
                    <a:lumMod val="40000"/>
                    <a:lumOff val="60000"/>
                  </a:schemeClr>
                </a:solidFill>
                <a:latin typeface="Open Sans Light" charset="0"/>
                <a:ea typeface="ＭＳ Ｐゴシック" charset="0"/>
                <a:cs typeface="Open Sans Light" charset="0"/>
                <a:sym typeface="Open Sans Light" charset="0"/>
              </a:rPr>
              <a:t>ensemble classification</a:t>
            </a:r>
            <a:r>
              <a:rPr lang="en-US" sz="2800" dirty="0">
                <a:solidFill>
                  <a:srgbClr val="CDCDCD"/>
                </a:solidFill>
                <a:latin typeface="Open Sans Light" charset="0"/>
                <a:ea typeface="ＭＳ Ｐゴシック" charset="0"/>
                <a:cs typeface="Open Sans Light" charset="0"/>
                <a:sym typeface="Open Sans Light" charset="0"/>
              </a:rPr>
              <a:t> for performing tumor diagnosis.</a:t>
            </a:r>
          </a:p>
        </p:txBody>
      </p:sp>
      <p:sp>
        <p:nvSpPr>
          <p:cNvPr id="30" name="Rectangle 19">
            <a:extLst>
              <a:ext uri="{FF2B5EF4-FFF2-40B4-BE49-F238E27FC236}">
                <a16:creationId xmlns:a16="http://schemas.microsoft.com/office/drawing/2014/main" id="{A0C65987-9A91-4001-90F2-66FE2FB23693}"/>
              </a:ext>
            </a:extLst>
          </p:cNvPr>
          <p:cNvSpPr>
            <a:spLocks/>
          </p:cNvSpPr>
          <p:nvPr/>
        </p:nvSpPr>
        <p:spPr bwMode="auto">
          <a:xfrm>
            <a:off x="609600" y="9892890"/>
            <a:ext cx="12371379" cy="1377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l"/>
            <a:r>
              <a:rPr lang="en-US" sz="2800" dirty="0">
                <a:solidFill>
                  <a:srgbClr val="CDCDCD"/>
                </a:solidFill>
                <a:latin typeface="Open Sans Light" charset="0"/>
                <a:ea typeface="ＭＳ Ｐゴシック" charset="0"/>
                <a:cs typeface="Open Sans Light" charset="0"/>
                <a:sym typeface="Open Sans Light" charset="0"/>
              </a:rPr>
              <a:t>Sergio Pereira et.al presents automated</a:t>
            </a:r>
          </a:p>
          <a:p>
            <a:pPr algn="l"/>
            <a:r>
              <a:rPr lang="en-US" sz="2800" dirty="0">
                <a:solidFill>
                  <a:srgbClr val="CDCDCD"/>
                </a:solidFill>
                <a:latin typeface="Open Sans Light" charset="0"/>
                <a:ea typeface="ＭＳ Ｐゴシック" charset="0"/>
                <a:cs typeface="Open Sans Light" charset="0"/>
                <a:sym typeface="Open Sans Light" charset="0"/>
              </a:rPr>
              <a:t>methods for identification/type cataloging by using MRI of right from</a:t>
            </a:r>
          </a:p>
          <a:p>
            <a:pPr algn="l"/>
            <a:r>
              <a:rPr lang="en-US" sz="2800" dirty="0">
                <a:solidFill>
                  <a:srgbClr val="CDCDCD"/>
                </a:solidFill>
                <a:latin typeface="Open Sans Light" charset="0"/>
                <a:ea typeface="ＭＳ Ｐゴシック" charset="0"/>
                <a:cs typeface="Open Sans Light" charset="0"/>
                <a:sym typeface="Open Sans Light" charset="0"/>
              </a:rPr>
              <a:t>when one could do a scan in the computer system.</a:t>
            </a:r>
          </a:p>
        </p:txBody>
      </p:sp>
      <p:sp>
        <p:nvSpPr>
          <p:cNvPr id="31" name="TextBox 30">
            <a:extLst>
              <a:ext uri="{FF2B5EF4-FFF2-40B4-BE49-F238E27FC236}">
                <a16:creationId xmlns:a16="http://schemas.microsoft.com/office/drawing/2014/main" id="{81E2A5CF-4AAE-46D3-849C-F88927DF1849}"/>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32" name="Picture 31">
            <a:extLst>
              <a:ext uri="{FF2B5EF4-FFF2-40B4-BE49-F238E27FC236}">
                <a16:creationId xmlns:a16="http://schemas.microsoft.com/office/drawing/2014/main" id="{483B3F83-068A-4F52-8C73-C1A8C2C8BF48}"/>
              </a:ext>
            </a:extLst>
          </p:cNvPr>
          <p:cNvPicPr>
            <a:picLocks noChangeAspect="1"/>
          </p:cNvPicPr>
          <p:nvPr/>
        </p:nvPicPr>
        <p:blipFill>
          <a:blip r:embed="rId2"/>
          <a:stretch>
            <a:fillRect/>
          </a:stretch>
        </p:blipFill>
        <p:spPr>
          <a:xfrm>
            <a:off x="21031200" y="0"/>
            <a:ext cx="3219206" cy="2743200"/>
          </a:xfrm>
          <a:prstGeom prst="rect">
            <a:avLst/>
          </a:prstGeom>
        </p:spPr>
      </p:pic>
      <p:pic>
        <p:nvPicPr>
          <p:cNvPr id="3" name="Picture 2">
            <a:extLst>
              <a:ext uri="{FF2B5EF4-FFF2-40B4-BE49-F238E27FC236}">
                <a16:creationId xmlns:a16="http://schemas.microsoft.com/office/drawing/2014/main" id="{F4C49C9F-1235-419A-A397-5BC51290DBF3}"/>
              </a:ext>
            </a:extLst>
          </p:cNvPr>
          <p:cNvPicPr>
            <a:picLocks noChangeAspect="1"/>
          </p:cNvPicPr>
          <p:nvPr/>
        </p:nvPicPr>
        <p:blipFill>
          <a:blip r:embed="rId3">
            <a:duotone>
              <a:prstClr val="black"/>
              <a:srgbClr val="FF9933">
                <a:tint val="45000"/>
                <a:satMod val="400000"/>
              </a:srgbClr>
            </a:duotone>
            <a:extLst>
              <a:ext uri="{BEBA8EAE-BF5A-486C-A8C5-ECC9F3942E4B}">
                <a14:imgProps xmlns:a14="http://schemas.microsoft.com/office/drawing/2010/main">
                  <a14:imgLayer r:embed="rId4">
                    <a14:imgEffect>
                      <a14:saturation sat="160000"/>
                    </a14:imgEffect>
                  </a14:imgLayer>
                </a14:imgProps>
              </a:ext>
            </a:extLst>
          </a:blip>
          <a:stretch>
            <a:fillRect/>
          </a:stretch>
        </p:blipFill>
        <p:spPr>
          <a:xfrm>
            <a:off x="12956024" y="3536965"/>
            <a:ext cx="9527171" cy="8409316"/>
          </a:xfrm>
          <a:prstGeom prst="rect">
            <a:avLst/>
          </a:prstGeom>
          <a:noFill/>
          <a:scene3d>
            <a:camera prst="orthographicFront"/>
            <a:lightRig rig="threePt" dir="t"/>
          </a:scene3d>
          <a:sp3d>
            <a:bevelT w="139700" prst="cross"/>
          </a:sp3d>
        </p:spPr>
      </p:pic>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0" name="Rectangle 16"/>
          <p:cNvSpPr>
            <a:spLocks/>
          </p:cNvSpPr>
          <p:nvPr/>
        </p:nvSpPr>
        <p:spPr bwMode="auto">
          <a:xfrm>
            <a:off x="1450975" y="816173"/>
            <a:ext cx="5660332"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Literature Survey – Part 2</a:t>
            </a:r>
          </a:p>
        </p:txBody>
      </p:sp>
      <p:sp>
        <p:nvSpPr>
          <p:cNvPr id="26643" name="Rectangle 19"/>
          <p:cNvSpPr>
            <a:spLocks/>
          </p:cNvSpPr>
          <p:nvPr/>
        </p:nvSpPr>
        <p:spPr bwMode="auto">
          <a:xfrm>
            <a:off x="10699797" y="3688411"/>
            <a:ext cx="12151415" cy="13219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r"/>
            <a:r>
              <a:rPr lang="en-US" sz="2800" dirty="0">
                <a:solidFill>
                  <a:srgbClr val="CDCDCD"/>
                </a:solidFill>
                <a:latin typeface="Open Sans Light" charset="0"/>
                <a:ea typeface="ＭＳ Ｐゴシック" charset="0"/>
                <a:cs typeface="Open Sans Light" charset="0"/>
                <a:sym typeface="Open Sans Light" charset="0"/>
              </a:rPr>
              <a:t>J. Seetha et.al, suggests use of MRI images for the diagnosis. The scan usually produces huge data which makes the </a:t>
            </a:r>
            <a:r>
              <a:rPr lang="en-US" sz="2800" dirty="0">
                <a:solidFill>
                  <a:srgbClr val="FF0000"/>
                </a:solidFill>
                <a:latin typeface="Open Sans Light" charset="0"/>
                <a:ea typeface="ＭＳ Ｐゴシック" charset="0"/>
                <a:cs typeface="Open Sans Light" charset="0"/>
                <a:sym typeface="Open Sans Light" charset="0"/>
              </a:rPr>
              <a:t>manual classification </a:t>
            </a:r>
            <a:r>
              <a:rPr lang="en-US" sz="2800" dirty="0">
                <a:solidFill>
                  <a:srgbClr val="CDCDCD"/>
                </a:solidFill>
                <a:latin typeface="Open Sans Light" charset="0"/>
                <a:ea typeface="ＭＳ Ｐゴシック" charset="0"/>
                <a:cs typeface="Open Sans Light" charset="0"/>
                <a:sym typeface="Open Sans Light" charset="0"/>
              </a:rPr>
              <a:t>process slow.</a:t>
            </a:r>
            <a:endParaRPr lang="en-US" sz="2800" dirty="0">
              <a:solidFill>
                <a:srgbClr val="FF0000"/>
              </a:solidFill>
              <a:latin typeface="Open Sans Light" charset="0"/>
              <a:ea typeface="ＭＳ Ｐゴシック" charset="0"/>
              <a:cs typeface="Open Sans Light" charset="0"/>
              <a:sym typeface="Open Sans Light" charset="0"/>
            </a:endParaRPr>
          </a:p>
        </p:txBody>
      </p:sp>
      <p:sp>
        <p:nvSpPr>
          <p:cNvPr id="26648" name="Rectangle 2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05</a:t>
            </a:r>
          </a:p>
        </p:txBody>
      </p:sp>
      <p:sp>
        <p:nvSpPr>
          <p:cNvPr id="26" name="Rectangle 19">
            <a:extLst>
              <a:ext uri="{FF2B5EF4-FFF2-40B4-BE49-F238E27FC236}">
                <a16:creationId xmlns:a16="http://schemas.microsoft.com/office/drawing/2014/main" id="{E87AE55D-4980-4674-9583-D42C3DD55427}"/>
              </a:ext>
            </a:extLst>
          </p:cNvPr>
          <p:cNvSpPr>
            <a:spLocks/>
          </p:cNvSpPr>
          <p:nvPr/>
        </p:nvSpPr>
        <p:spPr bwMode="auto">
          <a:xfrm>
            <a:off x="10287000" y="4744290"/>
            <a:ext cx="12599979" cy="13219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r"/>
            <a:r>
              <a:rPr lang="en-US" sz="2800" dirty="0">
                <a:solidFill>
                  <a:srgbClr val="CDCDCD"/>
                </a:solidFill>
                <a:latin typeface="Open Sans Light" charset="0"/>
                <a:ea typeface="ＭＳ Ｐゴシック" charset="0"/>
                <a:cs typeface="Open Sans Light" charset="0"/>
                <a:sym typeface="Open Sans Light" charset="0"/>
              </a:rPr>
              <a:t>N.V. Shree et.al, targets on </a:t>
            </a:r>
            <a:r>
              <a:rPr lang="en-US" sz="2800" dirty="0">
                <a:solidFill>
                  <a:srgbClr val="FFC000"/>
                </a:solidFill>
                <a:latin typeface="Open Sans Light" charset="0"/>
                <a:ea typeface="ＭＳ Ｐゴシック" charset="0"/>
                <a:cs typeface="Open Sans Light" charset="0"/>
                <a:sym typeface="Open Sans Light" charset="0"/>
              </a:rPr>
              <a:t>noise removal</a:t>
            </a:r>
            <a:r>
              <a:rPr lang="en-US" sz="2800" dirty="0">
                <a:solidFill>
                  <a:srgbClr val="CDCDCD"/>
                </a:solidFill>
                <a:latin typeface="Open Sans Light" charset="0"/>
                <a:ea typeface="ＭＳ Ｐゴシック" charset="0"/>
                <a:cs typeface="Open Sans Light" charset="0"/>
                <a:sym typeface="Open Sans Light" charset="0"/>
              </a:rPr>
              <a:t>, extraction</a:t>
            </a:r>
          </a:p>
          <a:p>
            <a:pPr algn="r"/>
            <a:r>
              <a:rPr lang="en-US" sz="2800" dirty="0">
                <a:solidFill>
                  <a:srgbClr val="CDCDCD"/>
                </a:solidFill>
                <a:latin typeface="Open Sans Light" charset="0"/>
                <a:ea typeface="ＭＳ Ｐゴシック" charset="0"/>
                <a:cs typeface="Open Sans Light" charset="0"/>
                <a:sym typeface="Open Sans Light" charset="0"/>
              </a:rPr>
              <a:t>of matrix features, tumor region growing </a:t>
            </a:r>
            <a:r>
              <a:rPr lang="en-US" sz="2800" dirty="0">
                <a:solidFill>
                  <a:srgbClr val="FFC000"/>
                </a:solidFill>
                <a:latin typeface="Open Sans Light" charset="0"/>
                <a:ea typeface="ＭＳ Ｐゴシック" charset="0"/>
                <a:cs typeface="Open Sans Light" charset="0"/>
                <a:sym typeface="Open Sans Light" charset="0"/>
              </a:rPr>
              <a:t>segmentation</a:t>
            </a:r>
            <a:r>
              <a:rPr lang="en-US" sz="2800" dirty="0">
                <a:solidFill>
                  <a:srgbClr val="CDCDCD"/>
                </a:solidFill>
                <a:latin typeface="Open Sans Light" charset="0"/>
                <a:ea typeface="ＭＳ Ｐゴシック" charset="0"/>
                <a:cs typeface="Open Sans Light" charset="0"/>
                <a:sym typeface="Open Sans Light" charset="0"/>
              </a:rPr>
              <a:t> for </a:t>
            </a:r>
          </a:p>
          <a:p>
            <a:pPr algn="r"/>
            <a:r>
              <a:rPr lang="en-US" sz="2800" dirty="0">
                <a:solidFill>
                  <a:srgbClr val="CDCDCD"/>
                </a:solidFill>
                <a:latin typeface="Open Sans Light" charset="0"/>
                <a:ea typeface="ＭＳ Ｐゴシック" charset="0"/>
                <a:cs typeface="Open Sans Light" charset="0"/>
                <a:sym typeface="Open Sans Light" charset="0"/>
              </a:rPr>
              <a:t>minimizing complexity and enhanced performance.</a:t>
            </a:r>
            <a:endParaRPr lang="en-US" sz="2800" dirty="0">
              <a:solidFill>
                <a:srgbClr val="FFC000"/>
              </a:solidFill>
              <a:latin typeface="Open Sans Light" charset="0"/>
              <a:ea typeface="ＭＳ Ｐゴシック" charset="0"/>
              <a:cs typeface="Open Sans Light" charset="0"/>
              <a:sym typeface="Open Sans Light" charset="0"/>
            </a:endParaRPr>
          </a:p>
        </p:txBody>
      </p:sp>
      <p:sp>
        <p:nvSpPr>
          <p:cNvPr id="27" name="Rectangle 19">
            <a:extLst>
              <a:ext uri="{FF2B5EF4-FFF2-40B4-BE49-F238E27FC236}">
                <a16:creationId xmlns:a16="http://schemas.microsoft.com/office/drawing/2014/main" id="{0CADB8ED-FF8C-487A-B9B0-43D8CF33B047}"/>
              </a:ext>
            </a:extLst>
          </p:cNvPr>
          <p:cNvSpPr>
            <a:spLocks/>
          </p:cNvSpPr>
          <p:nvPr/>
        </p:nvSpPr>
        <p:spPr bwMode="auto">
          <a:xfrm>
            <a:off x="11268812" y="6280860"/>
            <a:ext cx="11582400" cy="13219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r"/>
            <a:r>
              <a:rPr lang="en-US" sz="2800" dirty="0">
                <a:solidFill>
                  <a:srgbClr val="CDCDCD"/>
                </a:solidFill>
                <a:latin typeface="Open Sans Light" charset="0"/>
                <a:ea typeface="ＭＳ Ｐゴシック" charset="0"/>
                <a:cs typeface="Open Sans Light" charset="0"/>
                <a:sym typeface="Open Sans Light" charset="0"/>
              </a:rPr>
              <a:t>Z. Tang et.al, presents </a:t>
            </a:r>
            <a:r>
              <a:rPr lang="en-US" sz="2800" dirty="0">
                <a:solidFill>
                  <a:srgbClr val="92D050"/>
                </a:solidFill>
                <a:latin typeface="Open Sans Light" charset="0"/>
                <a:ea typeface="ＭＳ Ｐゴシック" charset="0"/>
                <a:cs typeface="Open Sans Light" charset="0"/>
                <a:sym typeface="Open Sans Light" charset="0"/>
              </a:rPr>
              <a:t>MA segmentation </a:t>
            </a:r>
            <a:r>
              <a:rPr lang="en-US" sz="2800" dirty="0">
                <a:solidFill>
                  <a:srgbClr val="CDCDCD"/>
                </a:solidFill>
                <a:latin typeface="Open Sans Light" charset="0"/>
                <a:ea typeface="ＭＳ Ｐゴシック" charset="0"/>
                <a:cs typeface="Open Sans Light" charset="0"/>
                <a:sym typeface="Open Sans Light" charset="0"/>
              </a:rPr>
              <a:t>for MRI of Brain. It basically works by registering and fusing label information from atlases into a new brain image for the process of </a:t>
            </a:r>
            <a:r>
              <a:rPr lang="en-US" sz="2800" dirty="0">
                <a:solidFill>
                  <a:srgbClr val="FFC000"/>
                </a:solidFill>
                <a:latin typeface="Open Sans Light" charset="0"/>
                <a:ea typeface="ＭＳ Ｐゴシック" charset="0"/>
                <a:cs typeface="Open Sans Light" charset="0"/>
                <a:sym typeface="Open Sans Light" charset="0"/>
              </a:rPr>
              <a:t>segmentation.</a:t>
            </a:r>
          </a:p>
        </p:txBody>
      </p:sp>
      <p:sp>
        <p:nvSpPr>
          <p:cNvPr id="31" name="TextBox 30">
            <a:extLst>
              <a:ext uri="{FF2B5EF4-FFF2-40B4-BE49-F238E27FC236}">
                <a16:creationId xmlns:a16="http://schemas.microsoft.com/office/drawing/2014/main" id="{81E2A5CF-4AAE-46D3-849C-F88927DF1849}"/>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32" name="Picture 31">
            <a:extLst>
              <a:ext uri="{FF2B5EF4-FFF2-40B4-BE49-F238E27FC236}">
                <a16:creationId xmlns:a16="http://schemas.microsoft.com/office/drawing/2014/main" id="{483B3F83-068A-4F52-8C73-C1A8C2C8BF48}"/>
              </a:ext>
            </a:extLst>
          </p:cNvPr>
          <p:cNvPicPr>
            <a:picLocks noChangeAspect="1"/>
          </p:cNvPicPr>
          <p:nvPr/>
        </p:nvPicPr>
        <p:blipFill>
          <a:blip r:embed="rId3"/>
          <a:stretch>
            <a:fillRect/>
          </a:stretch>
        </p:blipFill>
        <p:spPr>
          <a:xfrm>
            <a:off x="21031200" y="0"/>
            <a:ext cx="3219206" cy="2743200"/>
          </a:xfrm>
          <a:prstGeom prst="rect">
            <a:avLst/>
          </a:prstGeom>
        </p:spPr>
      </p:pic>
      <p:pic>
        <p:nvPicPr>
          <p:cNvPr id="4" name="Picture 3">
            <a:extLst>
              <a:ext uri="{FF2B5EF4-FFF2-40B4-BE49-F238E27FC236}">
                <a16:creationId xmlns:a16="http://schemas.microsoft.com/office/drawing/2014/main" id="{67EEFEE8-460C-4772-8B67-4FE2513688E9}"/>
              </a:ext>
            </a:extLst>
          </p:cNvPr>
          <p:cNvPicPr>
            <a:picLocks noChangeAspect="1"/>
          </p:cNvPicPr>
          <p:nvPr/>
        </p:nvPicPr>
        <p:blipFill>
          <a:blip r:embed="rId4">
            <a:duotone>
              <a:prstClr val="black"/>
              <a:srgbClr val="FF9933">
                <a:tint val="45000"/>
                <a:satMod val="400000"/>
              </a:srgbClr>
            </a:duotone>
          </a:blip>
          <a:stretch>
            <a:fillRect/>
          </a:stretch>
        </p:blipFill>
        <p:spPr>
          <a:xfrm>
            <a:off x="1101724" y="4661170"/>
            <a:ext cx="8144913" cy="6424778"/>
          </a:xfrm>
          <a:prstGeom prst="rect">
            <a:avLst/>
          </a:prstGeom>
        </p:spPr>
      </p:pic>
      <p:sp>
        <p:nvSpPr>
          <p:cNvPr id="15" name="Rectangle 19">
            <a:extLst>
              <a:ext uri="{FF2B5EF4-FFF2-40B4-BE49-F238E27FC236}">
                <a16:creationId xmlns:a16="http://schemas.microsoft.com/office/drawing/2014/main" id="{A573589A-2344-4AC4-98AE-478474A60CB1}"/>
              </a:ext>
            </a:extLst>
          </p:cNvPr>
          <p:cNvSpPr>
            <a:spLocks/>
          </p:cNvSpPr>
          <p:nvPr/>
        </p:nvSpPr>
        <p:spPr bwMode="auto">
          <a:xfrm>
            <a:off x="10923037" y="7757046"/>
            <a:ext cx="11990379" cy="13219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r"/>
            <a:r>
              <a:rPr lang="en-US" sz="2800" dirty="0">
                <a:solidFill>
                  <a:srgbClr val="CDCDCD"/>
                </a:solidFill>
                <a:latin typeface="Open Sans Light" charset="0"/>
                <a:ea typeface="ＭＳ Ｐゴシック" charset="0"/>
                <a:cs typeface="Open Sans Light" charset="0"/>
                <a:sym typeface="Open Sans Light" charset="0"/>
              </a:rPr>
              <a:t>B. Singh et.al, suggests pre-processing where there is </a:t>
            </a:r>
            <a:r>
              <a:rPr lang="en-US" sz="2800" dirty="0">
                <a:solidFill>
                  <a:srgbClr val="00B0F0"/>
                </a:solidFill>
                <a:latin typeface="Open Sans Light" charset="0"/>
                <a:ea typeface="ＭＳ Ｐゴシック" charset="0"/>
                <a:cs typeface="Open Sans Light" charset="0"/>
                <a:sym typeface="Open Sans Light" charset="0"/>
              </a:rPr>
              <a:t>noise elimination </a:t>
            </a:r>
            <a:r>
              <a:rPr lang="en-US" sz="2800" dirty="0">
                <a:solidFill>
                  <a:srgbClr val="CDCDCD"/>
                </a:solidFill>
                <a:latin typeface="Open Sans Light" charset="0"/>
                <a:ea typeface="ＭＳ Ｐゴシック" charset="0"/>
                <a:cs typeface="Open Sans Light" charset="0"/>
                <a:sym typeface="Open Sans Light" charset="0"/>
              </a:rPr>
              <a:t>by</a:t>
            </a:r>
          </a:p>
          <a:p>
            <a:pPr algn="r"/>
            <a:r>
              <a:rPr lang="en-US" sz="2800" dirty="0">
                <a:solidFill>
                  <a:srgbClr val="CDCDCD"/>
                </a:solidFill>
                <a:latin typeface="Open Sans Light" charset="0"/>
                <a:ea typeface="ＭＳ Ｐゴシック" charset="0"/>
                <a:cs typeface="Open Sans Light" charset="0"/>
                <a:sym typeface="Open Sans Light" charset="0"/>
              </a:rPr>
              <a:t>employing </a:t>
            </a:r>
            <a:r>
              <a:rPr lang="en-US" sz="2800" dirty="0">
                <a:solidFill>
                  <a:srgbClr val="FFFF00"/>
                </a:solidFill>
                <a:latin typeface="Open Sans Light" charset="0"/>
                <a:ea typeface="ＭＳ Ｐゴシック" charset="0"/>
                <a:cs typeface="Open Sans Light" charset="0"/>
                <a:sym typeface="Open Sans Light" charset="0"/>
              </a:rPr>
              <a:t>fuzzy filter</a:t>
            </a:r>
            <a:r>
              <a:rPr lang="en-US" sz="2800" dirty="0">
                <a:solidFill>
                  <a:srgbClr val="CDCDCD"/>
                </a:solidFill>
                <a:latin typeface="Open Sans Light" charset="0"/>
                <a:ea typeface="ＭＳ Ｐゴシック" charset="0"/>
                <a:cs typeface="Open Sans Light" charset="0"/>
                <a:sym typeface="Open Sans Light" charset="0"/>
              </a:rPr>
              <a:t> and </a:t>
            </a:r>
            <a:r>
              <a:rPr lang="en-US" sz="2800" dirty="0">
                <a:solidFill>
                  <a:srgbClr val="FFFF00"/>
                </a:solidFill>
                <a:latin typeface="Open Sans Light" charset="0"/>
                <a:ea typeface="ＭＳ Ｐゴシック" charset="0"/>
                <a:cs typeface="Open Sans Light" charset="0"/>
                <a:sym typeface="Open Sans Light" charset="0"/>
              </a:rPr>
              <a:t>mean shift based fuzzy c-means algorithm </a:t>
            </a:r>
            <a:r>
              <a:rPr lang="en-US" sz="2800" dirty="0">
                <a:solidFill>
                  <a:srgbClr val="CDCDCD"/>
                </a:solidFill>
                <a:latin typeface="Open Sans Light" charset="0"/>
                <a:ea typeface="ＭＳ Ｐゴシック" charset="0"/>
                <a:cs typeface="Open Sans Light" charset="0"/>
                <a:sym typeface="Open Sans Light" charset="0"/>
              </a:rPr>
              <a:t>which requires low computation and offers better output..</a:t>
            </a:r>
            <a:endParaRPr lang="en-US" sz="2800" dirty="0">
              <a:solidFill>
                <a:srgbClr val="FFC000"/>
              </a:solidFill>
              <a:latin typeface="Open Sans Light" charset="0"/>
              <a:ea typeface="ＭＳ Ｐゴシック" charset="0"/>
              <a:cs typeface="Open Sans Light" charset="0"/>
              <a:sym typeface="Open Sans Light" charset="0"/>
            </a:endParaRPr>
          </a:p>
        </p:txBody>
      </p:sp>
      <p:sp>
        <p:nvSpPr>
          <p:cNvPr id="16" name="Rectangle 19">
            <a:extLst>
              <a:ext uri="{FF2B5EF4-FFF2-40B4-BE49-F238E27FC236}">
                <a16:creationId xmlns:a16="http://schemas.microsoft.com/office/drawing/2014/main" id="{4FD2ABAB-0D30-4A04-BD91-79E9A79198E7}"/>
              </a:ext>
            </a:extLst>
          </p:cNvPr>
          <p:cNvSpPr>
            <a:spLocks/>
          </p:cNvSpPr>
          <p:nvPr/>
        </p:nvSpPr>
        <p:spPr bwMode="auto">
          <a:xfrm>
            <a:off x="11304579" y="9293616"/>
            <a:ext cx="11582400" cy="13219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r"/>
            <a:r>
              <a:rPr lang="en-US" sz="2800" dirty="0">
                <a:solidFill>
                  <a:srgbClr val="CDCDCD"/>
                </a:solidFill>
                <a:latin typeface="Open Sans Light" charset="0"/>
                <a:ea typeface="ＭＳ Ｐゴシック" charset="0"/>
                <a:cs typeface="Open Sans Light" charset="0"/>
                <a:sym typeface="Open Sans Light" charset="0"/>
              </a:rPr>
              <a:t>Garima Singh et.al, presents a technique to classify and analyze with de-noising filters like the </a:t>
            </a:r>
            <a:r>
              <a:rPr lang="en-US" sz="2800" dirty="0">
                <a:solidFill>
                  <a:schemeClr val="accent2">
                    <a:lumMod val="40000"/>
                    <a:lumOff val="60000"/>
                  </a:schemeClr>
                </a:solidFill>
                <a:latin typeface="Open Sans Light" charset="0"/>
                <a:ea typeface="ＭＳ Ｐゴシック" charset="0"/>
                <a:cs typeface="Open Sans Light" charset="0"/>
                <a:sym typeface="Open Sans Light" charset="0"/>
              </a:rPr>
              <a:t>Adaptive filter, Median filter, Un-sharp masking filter, Averaging filter</a:t>
            </a:r>
            <a:r>
              <a:rPr lang="en-US" sz="2800" dirty="0">
                <a:solidFill>
                  <a:srgbClr val="CDCDCD"/>
                </a:solidFill>
                <a:latin typeface="Open Sans Light" charset="0"/>
                <a:ea typeface="ＭＳ Ｐゴシック" charset="0"/>
                <a:cs typeface="Open Sans Light" charset="0"/>
                <a:sym typeface="Open Sans Light" charset="0"/>
              </a:rPr>
              <a:t> and </a:t>
            </a:r>
            <a:r>
              <a:rPr lang="en-US" sz="2800" dirty="0">
                <a:solidFill>
                  <a:schemeClr val="accent2">
                    <a:lumMod val="40000"/>
                    <a:lumOff val="60000"/>
                  </a:schemeClr>
                </a:solidFill>
                <a:latin typeface="Open Sans Light" charset="0"/>
                <a:ea typeface="ＭＳ Ｐゴシック" charset="0"/>
                <a:cs typeface="Open Sans Light" charset="0"/>
                <a:sym typeface="Open Sans Light" charset="0"/>
              </a:rPr>
              <a:t>Gaussian filter.</a:t>
            </a:r>
          </a:p>
        </p:txBody>
      </p:sp>
      <p:sp>
        <p:nvSpPr>
          <p:cNvPr id="18" name="Rectangle 19">
            <a:extLst>
              <a:ext uri="{FF2B5EF4-FFF2-40B4-BE49-F238E27FC236}">
                <a16:creationId xmlns:a16="http://schemas.microsoft.com/office/drawing/2014/main" id="{4AC4043F-2EDA-4B51-94EF-837744D1365F}"/>
              </a:ext>
            </a:extLst>
          </p:cNvPr>
          <p:cNvSpPr>
            <a:spLocks/>
          </p:cNvSpPr>
          <p:nvPr/>
        </p:nvSpPr>
        <p:spPr bwMode="auto">
          <a:xfrm>
            <a:off x="10896600" y="10855523"/>
            <a:ext cx="11990379" cy="11332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algn="r"/>
            <a:r>
              <a:rPr lang="en-US" sz="2800" dirty="0">
                <a:solidFill>
                  <a:srgbClr val="CDCDCD"/>
                </a:solidFill>
                <a:latin typeface="Open Sans Light" charset="0"/>
                <a:ea typeface="ＭＳ Ｐゴシック" charset="0"/>
                <a:cs typeface="Open Sans Light" charset="0"/>
                <a:sym typeface="Open Sans Light" charset="0"/>
              </a:rPr>
              <a:t>G. Rajesh Chandra et.al, suggests </a:t>
            </a:r>
            <a:r>
              <a:rPr lang="en-US" sz="2800" dirty="0">
                <a:solidFill>
                  <a:srgbClr val="FFFF00"/>
                </a:solidFill>
                <a:latin typeface="Open Sans Light" charset="0"/>
                <a:ea typeface="ＭＳ Ｐゴシック" charset="0"/>
                <a:cs typeface="Open Sans Light" charset="0"/>
                <a:sym typeface="Open Sans Light" charset="0"/>
              </a:rPr>
              <a:t>soft thresholding DWT</a:t>
            </a:r>
            <a:r>
              <a:rPr lang="en-US" sz="2800" dirty="0">
                <a:solidFill>
                  <a:srgbClr val="CDCDCD"/>
                </a:solidFill>
                <a:latin typeface="Open Sans Light" charset="0"/>
                <a:ea typeface="ＭＳ Ｐゴシック" charset="0"/>
                <a:cs typeface="Open Sans Light" charset="0"/>
                <a:sym typeface="Open Sans Light" charset="0"/>
              </a:rPr>
              <a:t> for improvisation and genetic algorithms for the purpose of </a:t>
            </a:r>
            <a:r>
              <a:rPr lang="en-US" sz="2800" dirty="0">
                <a:solidFill>
                  <a:srgbClr val="FFC000"/>
                </a:solidFill>
                <a:latin typeface="Open Sans Light" charset="0"/>
                <a:ea typeface="ＭＳ Ｐゴシック" charset="0"/>
                <a:cs typeface="Open Sans Light" charset="0"/>
                <a:sym typeface="Open Sans Light" charset="0"/>
              </a:rPr>
              <a:t>segmentation</a:t>
            </a:r>
            <a:r>
              <a:rPr lang="en-US" sz="2800" dirty="0">
                <a:solidFill>
                  <a:srgbClr val="CDCDCD"/>
                </a:solidFill>
                <a:latin typeface="Open Sans Light" charset="0"/>
                <a:ea typeface="ＭＳ Ｐゴシック" charset="0"/>
                <a:cs typeface="Open Sans Light" charset="0"/>
                <a:sym typeface="Open Sans Light" charset="0"/>
              </a:rPr>
              <a:t>.</a:t>
            </a:r>
            <a:endParaRPr lang="en-US" sz="2800" dirty="0">
              <a:solidFill>
                <a:srgbClr val="FFC000"/>
              </a:solidFill>
              <a:latin typeface="Open Sans Light" charset="0"/>
              <a:ea typeface="ＭＳ Ｐゴシック" charset="0"/>
              <a:cs typeface="Open Sans Light" charset="0"/>
              <a:sym typeface="Open Sans Light" charset="0"/>
            </a:endParaRPr>
          </a:p>
        </p:txBody>
      </p:sp>
    </p:spTree>
    <p:extLst>
      <p:ext uri="{BB962C8B-B14F-4D97-AF65-F5344CB8AC3E}">
        <p14:creationId xmlns:p14="http://schemas.microsoft.com/office/powerpoint/2010/main" val="2261522504"/>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0" name="Rectangle 16"/>
          <p:cNvSpPr>
            <a:spLocks/>
          </p:cNvSpPr>
          <p:nvPr/>
        </p:nvSpPr>
        <p:spPr bwMode="auto">
          <a:xfrm>
            <a:off x="1450975" y="816173"/>
            <a:ext cx="4477508"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System Architecture</a:t>
            </a:r>
          </a:p>
        </p:txBody>
      </p:sp>
      <p:sp>
        <p:nvSpPr>
          <p:cNvPr id="26643" name="Rectangle 19"/>
          <p:cNvSpPr>
            <a:spLocks/>
          </p:cNvSpPr>
          <p:nvPr/>
        </p:nvSpPr>
        <p:spPr bwMode="auto">
          <a:xfrm>
            <a:off x="609600" y="3288280"/>
            <a:ext cx="11582400" cy="80655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Brain tumor basically symbolizes abnormal and uncontrollable growth of cells within the brain. Basically it’s of two types: malignant tumor and benign tumors. </a:t>
            </a: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Convolution Neural Networks consists of multiple layers of responsive fields. The technique of Brain tumor segmentation is based on CNN by determining small 3 x 3 kernels. </a:t>
            </a: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Utilization of small kernels allows for an in-depth architecture, apart from posing a positive impact in contrast to over-fitting, with minimum type of masses existing in the network.</a:t>
            </a: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At the same time inspecting the employment of intensity normalization as a preprocessing process. </a:t>
            </a: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It’s imbibed in combination with information segmentation, being intolerable against neoplasm segmentation concerning the MR imaging picture.</a:t>
            </a:r>
            <a:endParaRPr lang="en-US" sz="2800" dirty="0">
              <a:solidFill>
                <a:srgbClr val="FF0000"/>
              </a:solidFill>
              <a:latin typeface="Open Sans Light" charset="0"/>
              <a:ea typeface="ＭＳ Ｐゴシック" charset="0"/>
              <a:cs typeface="Open Sans Light" charset="0"/>
              <a:sym typeface="Open Sans Light" charset="0"/>
            </a:endParaRPr>
          </a:p>
        </p:txBody>
      </p:sp>
      <p:sp>
        <p:nvSpPr>
          <p:cNvPr id="26648" name="Rectangle 2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06</a:t>
            </a:r>
          </a:p>
        </p:txBody>
      </p:sp>
      <p:sp>
        <p:nvSpPr>
          <p:cNvPr id="31" name="TextBox 30">
            <a:extLst>
              <a:ext uri="{FF2B5EF4-FFF2-40B4-BE49-F238E27FC236}">
                <a16:creationId xmlns:a16="http://schemas.microsoft.com/office/drawing/2014/main" id="{81E2A5CF-4AAE-46D3-849C-F88927DF1849}"/>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32" name="Picture 31">
            <a:extLst>
              <a:ext uri="{FF2B5EF4-FFF2-40B4-BE49-F238E27FC236}">
                <a16:creationId xmlns:a16="http://schemas.microsoft.com/office/drawing/2014/main" id="{483B3F83-068A-4F52-8C73-C1A8C2C8BF48}"/>
              </a:ext>
            </a:extLst>
          </p:cNvPr>
          <p:cNvPicPr>
            <a:picLocks noChangeAspect="1"/>
          </p:cNvPicPr>
          <p:nvPr/>
        </p:nvPicPr>
        <p:blipFill>
          <a:blip r:embed="rId2"/>
          <a:stretch>
            <a:fillRect/>
          </a:stretch>
        </p:blipFill>
        <p:spPr>
          <a:xfrm>
            <a:off x="21031200" y="0"/>
            <a:ext cx="3219206" cy="2743200"/>
          </a:xfrm>
          <a:prstGeom prst="rect">
            <a:avLst/>
          </a:prstGeom>
        </p:spPr>
      </p:pic>
      <p:pic>
        <p:nvPicPr>
          <p:cNvPr id="2" name="Picture 1">
            <a:extLst>
              <a:ext uri="{FF2B5EF4-FFF2-40B4-BE49-F238E27FC236}">
                <a16:creationId xmlns:a16="http://schemas.microsoft.com/office/drawing/2014/main" id="{F86AF636-CAE2-4F2C-B4DC-5C51FA4770C1}"/>
              </a:ext>
            </a:extLst>
          </p:cNvPr>
          <p:cNvPicPr>
            <a:picLocks noChangeAspect="1"/>
          </p:cNvPicPr>
          <p:nvPr/>
        </p:nvPicPr>
        <p:blipFill>
          <a:blip r:embed="rId3"/>
          <a:stretch>
            <a:fillRect/>
          </a:stretch>
        </p:blipFill>
        <p:spPr>
          <a:xfrm>
            <a:off x="14935200" y="2971800"/>
            <a:ext cx="6105331" cy="9142235"/>
          </a:xfrm>
          <a:prstGeom prst="rect">
            <a:avLst/>
          </a:prstGeom>
        </p:spPr>
      </p:pic>
    </p:spTree>
    <p:extLst>
      <p:ext uri="{BB962C8B-B14F-4D97-AF65-F5344CB8AC3E}">
        <p14:creationId xmlns:p14="http://schemas.microsoft.com/office/powerpoint/2010/main" val="85834292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0" name="Rectangle 16"/>
          <p:cNvSpPr>
            <a:spLocks/>
          </p:cNvSpPr>
          <p:nvPr/>
        </p:nvSpPr>
        <p:spPr bwMode="auto">
          <a:xfrm>
            <a:off x="1450975" y="816173"/>
            <a:ext cx="5396990"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Brain Image Processing</a:t>
            </a:r>
          </a:p>
        </p:txBody>
      </p:sp>
      <p:sp>
        <p:nvSpPr>
          <p:cNvPr id="26643" name="Rectangle 19"/>
          <p:cNvSpPr>
            <a:spLocks/>
          </p:cNvSpPr>
          <p:nvPr/>
        </p:nvSpPr>
        <p:spPr bwMode="auto">
          <a:xfrm>
            <a:off x="10515600" y="3687792"/>
            <a:ext cx="12151415" cy="73981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Due to the noise in Magnetic Resonance, images get affected. For noise reduction, system proposes local smoothing methods &amp; nonlocal means.</a:t>
            </a: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Pre-processing involves steps like data cleaning, data transformation, data integration, data resizing, data reduction </a:t>
            </a:r>
            <a:r>
              <a:rPr lang="en-US" sz="2800" dirty="0" err="1">
                <a:solidFill>
                  <a:srgbClr val="CDCDCD"/>
                </a:solidFill>
                <a:latin typeface="Open Sans Light" charset="0"/>
                <a:ea typeface="ＭＳ Ｐゴシック" charset="0"/>
                <a:cs typeface="Open Sans Light" charset="0"/>
                <a:sym typeface="Open Sans Light" charset="0"/>
              </a:rPr>
              <a:t>etc</a:t>
            </a: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 image pre-processing eliminates unnecessary data and smooth up noise, detect and eliminate the outlier and rectify the inconsistencies.</a:t>
            </a: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Lastly, normalization and aggregation is performed. </a:t>
            </a:r>
          </a:p>
          <a:p>
            <a:pPr marL="457200" indent="-457200" algn="l">
              <a:buFont typeface="Arial" panose="020B0604020202020204" pitchFamily="34" charset="0"/>
              <a:buChar char="•"/>
            </a:pPr>
            <a:endParaRPr lang="en-US" sz="2800" dirty="0">
              <a:solidFill>
                <a:srgbClr val="CDCDCD"/>
              </a:solidFill>
              <a:latin typeface="Open Sans Light" charset="0"/>
              <a:ea typeface="ＭＳ Ｐゴシック" charset="0"/>
              <a:cs typeface="Open Sans Light" charset="0"/>
              <a:sym typeface="Open Sans Light" charset="0"/>
            </a:endParaRPr>
          </a:p>
          <a:p>
            <a:pPr marL="457200" indent="-457200" algn="l">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 technique of Image-processing proves to be highly significant in determining particular image, removing noise and for improvising the quality.</a:t>
            </a:r>
          </a:p>
          <a:p>
            <a:pPr marL="457200" indent="-457200" algn="l">
              <a:buFont typeface="Arial" panose="020B0604020202020204" pitchFamily="34" charset="0"/>
              <a:buChar char="•"/>
            </a:pPr>
            <a:endParaRPr lang="en-US" sz="2800" dirty="0">
              <a:solidFill>
                <a:srgbClr val="FF0000"/>
              </a:solidFill>
              <a:latin typeface="Open Sans Light" charset="0"/>
              <a:ea typeface="ＭＳ Ｐゴシック" charset="0"/>
              <a:cs typeface="Open Sans Light" charset="0"/>
              <a:sym typeface="Open Sans Light" charset="0"/>
            </a:endParaRPr>
          </a:p>
        </p:txBody>
      </p:sp>
      <p:sp>
        <p:nvSpPr>
          <p:cNvPr id="26648" name="Rectangle 2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07</a:t>
            </a:r>
          </a:p>
        </p:txBody>
      </p:sp>
      <p:sp>
        <p:nvSpPr>
          <p:cNvPr id="31" name="TextBox 30">
            <a:extLst>
              <a:ext uri="{FF2B5EF4-FFF2-40B4-BE49-F238E27FC236}">
                <a16:creationId xmlns:a16="http://schemas.microsoft.com/office/drawing/2014/main" id="{81E2A5CF-4AAE-46D3-849C-F88927DF1849}"/>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32" name="Picture 31">
            <a:extLst>
              <a:ext uri="{FF2B5EF4-FFF2-40B4-BE49-F238E27FC236}">
                <a16:creationId xmlns:a16="http://schemas.microsoft.com/office/drawing/2014/main" id="{483B3F83-068A-4F52-8C73-C1A8C2C8BF48}"/>
              </a:ext>
            </a:extLst>
          </p:cNvPr>
          <p:cNvPicPr>
            <a:picLocks noChangeAspect="1"/>
          </p:cNvPicPr>
          <p:nvPr/>
        </p:nvPicPr>
        <p:blipFill>
          <a:blip r:embed="rId3"/>
          <a:stretch>
            <a:fillRect/>
          </a:stretch>
        </p:blipFill>
        <p:spPr>
          <a:xfrm>
            <a:off x="21031200" y="0"/>
            <a:ext cx="3219206" cy="2743200"/>
          </a:xfrm>
          <a:prstGeom prst="rect">
            <a:avLst/>
          </a:prstGeom>
        </p:spPr>
      </p:pic>
      <p:pic>
        <p:nvPicPr>
          <p:cNvPr id="4" name="Picture 3">
            <a:extLst>
              <a:ext uri="{FF2B5EF4-FFF2-40B4-BE49-F238E27FC236}">
                <a16:creationId xmlns:a16="http://schemas.microsoft.com/office/drawing/2014/main" id="{67EEFEE8-460C-4772-8B67-4FE2513688E9}"/>
              </a:ext>
            </a:extLst>
          </p:cNvPr>
          <p:cNvPicPr>
            <a:picLocks noChangeAspect="1"/>
          </p:cNvPicPr>
          <p:nvPr/>
        </p:nvPicPr>
        <p:blipFill>
          <a:blip r:embed="rId4"/>
          <a:srcRect/>
          <a:stretch/>
        </p:blipFill>
        <p:spPr>
          <a:xfrm>
            <a:off x="1021961" y="4408402"/>
            <a:ext cx="8144913" cy="4899195"/>
          </a:xfrm>
          <a:prstGeom prst="rect">
            <a:avLst/>
          </a:prstGeom>
        </p:spPr>
      </p:pic>
    </p:spTree>
    <p:extLst>
      <p:ext uri="{BB962C8B-B14F-4D97-AF65-F5344CB8AC3E}">
        <p14:creationId xmlns:p14="http://schemas.microsoft.com/office/powerpoint/2010/main" val="199343572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0" name="Rectangle 16"/>
          <p:cNvSpPr>
            <a:spLocks/>
          </p:cNvSpPr>
          <p:nvPr/>
        </p:nvSpPr>
        <p:spPr bwMode="auto">
          <a:xfrm>
            <a:off x="1450975" y="816173"/>
            <a:ext cx="3810146"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Average Filtering</a:t>
            </a:r>
          </a:p>
        </p:txBody>
      </p:sp>
      <p:sp>
        <p:nvSpPr>
          <p:cNvPr id="26643" name="Rectangle 19"/>
          <p:cNvSpPr>
            <a:spLocks/>
          </p:cNvSpPr>
          <p:nvPr/>
        </p:nvSpPr>
        <p:spPr bwMode="auto">
          <a:xfrm>
            <a:off x="10515600" y="3687792"/>
            <a:ext cx="12151415" cy="73981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lstStyle/>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 normal channel being the convolution work that is utilized to set the clamor in the images.</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 Preprocessing step abandons the disturbances but still after applying it the image doesn’t hold suitable for future process.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Therefore, the Average channel resolves this issue by providing acceptable and smooth picture.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The Average channel resembles a non-linear channel unlike straight channels.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It replace the pixel esteems with an Average esteem that</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being nearly accessible.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Moreover, Average channel tends to be edge safeguarding. </a:t>
            </a:r>
          </a:p>
          <a:p>
            <a:pPr marL="457200" indent="-457200" algn="l">
              <a:lnSpc>
                <a:spcPct val="150000"/>
              </a:lnSpc>
              <a:buFont typeface="Arial" panose="020B0604020202020204" pitchFamily="34" charset="0"/>
              <a:buChar char="•"/>
            </a:pPr>
            <a:r>
              <a:rPr lang="en-US" sz="2800" dirty="0">
                <a:solidFill>
                  <a:srgbClr val="CDCDCD"/>
                </a:solidFill>
                <a:latin typeface="Open Sans Light" charset="0"/>
                <a:ea typeface="ＭＳ Ｐゴシック" charset="0"/>
                <a:cs typeface="Open Sans Light" charset="0"/>
                <a:sym typeface="Open Sans Light" charset="0"/>
              </a:rPr>
              <a:t>It helps in abandoning salt and pepper disorder in the images.</a:t>
            </a:r>
          </a:p>
          <a:p>
            <a:pPr marL="457200" indent="-457200" algn="l">
              <a:lnSpc>
                <a:spcPct val="150000"/>
              </a:lnSpc>
              <a:buFont typeface="Arial" panose="020B0604020202020204" pitchFamily="34" charset="0"/>
              <a:buChar char="•"/>
            </a:pPr>
            <a:endParaRPr lang="en-US" sz="2800" dirty="0">
              <a:solidFill>
                <a:srgbClr val="FF0000"/>
              </a:solidFill>
              <a:latin typeface="Open Sans Light" charset="0"/>
              <a:ea typeface="ＭＳ Ｐゴシック" charset="0"/>
              <a:cs typeface="Open Sans Light" charset="0"/>
              <a:sym typeface="Open Sans Light" charset="0"/>
            </a:endParaRPr>
          </a:p>
        </p:txBody>
      </p:sp>
      <p:sp>
        <p:nvSpPr>
          <p:cNvPr id="26648" name="Rectangle 2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08</a:t>
            </a:r>
          </a:p>
        </p:txBody>
      </p:sp>
      <p:sp>
        <p:nvSpPr>
          <p:cNvPr id="31" name="TextBox 30">
            <a:extLst>
              <a:ext uri="{FF2B5EF4-FFF2-40B4-BE49-F238E27FC236}">
                <a16:creationId xmlns:a16="http://schemas.microsoft.com/office/drawing/2014/main" id="{81E2A5CF-4AAE-46D3-849C-F88927DF1849}"/>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pic>
        <p:nvPicPr>
          <p:cNvPr id="32" name="Picture 31">
            <a:extLst>
              <a:ext uri="{FF2B5EF4-FFF2-40B4-BE49-F238E27FC236}">
                <a16:creationId xmlns:a16="http://schemas.microsoft.com/office/drawing/2014/main" id="{483B3F83-068A-4F52-8C73-C1A8C2C8BF48}"/>
              </a:ext>
            </a:extLst>
          </p:cNvPr>
          <p:cNvPicPr>
            <a:picLocks noChangeAspect="1"/>
          </p:cNvPicPr>
          <p:nvPr/>
        </p:nvPicPr>
        <p:blipFill>
          <a:blip r:embed="rId3"/>
          <a:stretch>
            <a:fillRect/>
          </a:stretch>
        </p:blipFill>
        <p:spPr>
          <a:xfrm>
            <a:off x="21031200" y="0"/>
            <a:ext cx="3219206" cy="2743200"/>
          </a:xfrm>
          <a:prstGeom prst="rect">
            <a:avLst/>
          </a:prstGeom>
        </p:spPr>
      </p:pic>
      <p:pic>
        <p:nvPicPr>
          <p:cNvPr id="4" name="Picture 3">
            <a:extLst>
              <a:ext uri="{FF2B5EF4-FFF2-40B4-BE49-F238E27FC236}">
                <a16:creationId xmlns:a16="http://schemas.microsoft.com/office/drawing/2014/main" id="{67EEFEE8-460C-4772-8B67-4FE2513688E9}"/>
              </a:ext>
            </a:extLst>
          </p:cNvPr>
          <p:cNvPicPr>
            <a:picLocks noChangeAspect="1"/>
          </p:cNvPicPr>
          <p:nvPr/>
        </p:nvPicPr>
        <p:blipFill>
          <a:blip r:embed="rId4"/>
          <a:srcRect/>
          <a:stretch/>
        </p:blipFill>
        <p:spPr>
          <a:xfrm>
            <a:off x="609600" y="2929170"/>
            <a:ext cx="8915400" cy="8915400"/>
          </a:xfrm>
          <a:prstGeom prst="rect">
            <a:avLst/>
          </a:prstGeom>
        </p:spPr>
      </p:pic>
    </p:spTree>
    <p:extLst>
      <p:ext uri="{BB962C8B-B14F-4D97-AF65-F5344CB8AC3E}">
        <p14:creationId xmlns:p14="http://schemas.microsoft.com/office/powerpoint/2010/main" val="4542574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4">
            <a:extLst>
              <a:ext uri="{FF2B5EF4-FFF2-40B4-BE49-F238E27FC236}">
                <a16:creationId xmlns:a16="http://schemas.microsoft.com/office/drawing/2014/main" id="{B5323BDF-EB7B-4449-B930-29E5AE2B1987}"/>
              </a:ext>
            </a:extLst>
          </p:cNvPr>
          <p:cNvSpPr>
            <a:spLocks/>
          </p:cNvSpPr>
          <p:nvPr/>
        </p:nvSpPr>
        <p:spPr bwMode="auto">
          <a:xfrm rot="9861466">
            <a:off x="20324311" y="4760731"/>
            <a:ext cx="3343940" cy="127852"/>
          </a:xfrm>
          <a:prstGeom prst="rect">
            <a:avLst/>
          </a:prstGeom>
          <a:solidFill>
            <a:srgbClr val="00B050"/>
          </a:solidFill>
          <a:ln w="25400" cap="flat">
            <a:solidFill>
              <a:srgbClr val="00B050"/>
            </a:solidFill>
            <a:prstDash val="solid"/>
            <a:miter lim="800000"/>
            <a:headEnd type="none" w="med" len="med"/>
            <a:tailEnd type="none" w="med" len="med"/>
          </a:ln>
        </p:spPr>
        <p:txBody>
          <a:bodyPr lIns="0" tIns="0" rIns="0" bIns="0"/>
          <a:lstStyle/>
          <a:p>
            <a:endParaRPr lang="en-US"/>
          </a:p>
        </p:txBody>
      </p:sp>
      <p:sp>
        <p:nvSpPr>
          <p:cNvPr id="20481" name="Rectangle 1"/>
          <p:cNvSpPr>
            <a:spLocks/>
          </p:cNvSpPr>
          <p:nvPr/>
        </p:nvSpPr>
        <p:spPr bwMode="auto">
          <a:xfrm>
            <a:off x="1235075" y="816173"/>
            <a:ext cx="3810146" cy="6155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4000" dirty="0">
                <a:solidFill>
                  <a:srgbClr val="FFFFFF"/>
                </a:solidFill>
                <a:latin typeface="Open Sans Bold" charset="0"/>
                <a:ea typeface="ＭＳ Ｐゴシック" charset="0"/>
                <a:cs typeface="Open Sans Bold" charset="0"/>
                <a:sym typeface="Open Sans Bold" charset="0"/>
              </a:rPr>
              <a:t>Average Filtering</a:t>
            </a:r>
          </a:p>
        </p:txBody>
      </p:sp>
      <p:sp>
        <p:nvSpPr>
          <p:cNvPr id="20482" name="Rectangle 2"/>
          <p:cNvSpPr>
            <a:spLocks/>
          </p:cNvSpPr>
          <p:nvPr/>
        </p:nvSpPr>
        <p:spPr bwMode="auto">
          <a:xfrm>
            <a:off x="1244600" y="1490017"/>
            <a:ext cx="1699183"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sz="3000" dirty="0">
                <a:solidFill>
                  <a:srgbClr val="FFFFFF"/>
                </a:solidFill>
                <a:latin typeface="Open Sans Light" charset="0"/>
                <a:ea typeface="ＭＳ Ｐゴシック" charset="0"/>
                <a:cs typeface="Open Sans Light" charset="0"/>
                <a:sym typeface="Open Sans Light" charset="0"/>
              </a:rPr>
              <a:t>Algorithm</a:t>
            </a:r>
          </a:p>
        </p:txBody>
      </p:sp>
      <p:sp>
        <p:nvSpPr>
          <p:cNvPr id="20484" name="Rectangle 4"/>
          <p:cNvSpPr>
            <a:spLocks/>
          </p:cNvSpPr>
          <p:nvPr/>
        </p:nvSpPr>
        <p:spPr bwMode="auto">
          <a:xfrm rot="9861466">
            <a:off x="14271625" y="6078538"/>
            <a:ext cx="6035675" cy="127000"/>
          </a:xfrm>
          <a:prstGeom prst="rect">
            <a:avLst/>
          </a:prstGeom>
          <a:solidFill>
            <a:srgbClr val="7BCBB6"/>
          </a:solidFill>
          <a:ln w="25400" cap="flat">
            <a:solidFill>
              <a:srgbClr val="7BCBB6"/>
            </a:solidFill>
            <a:prstDash val="solid"/>
            <a:miter lim="800000"/>
            <a:headEnd type="none" w="med" len="med"/>
            <a:tailEnd type="none" w="med" len="med"/>
          </a:ln>
        </p:spPr>
        <p:txBody>
          <a:bodyPr lIns="0" tIns="0" rIns="0" bIns="0"/>
          <a:lstStyle/>
          <a:p>
            <a:endParaRPr lang="en-US"/>
          </a:p>
        </p:txBody>
      </p:sp>
      <p:sp>
        <p:nvSpPr>
          <p:cNvPr id="20485" name="Rectangle 5"/>
          <p:cNvSpPr>
            <a:spLocks/>
          </p:cNvSpPr>
          <p:nvPr/>
        </p:nvSpPr>
        <p:spPr bwMode="auto">
          <a:xfrm rot="9861466">
            <a:off x="6802438" y="7935913"/>
            <a:ext cx="7704137" cy="127000"/>
          </a:xfrm>
          <a:prstGeom prst="rect">
            <a:avLst/>
          </a:prstGeom>
          <a:solidFill>
            <a:srgbClr val="FFC000"/>
          </a:solidFill>
          <a:ln w="25400" cap="flat">
            <a:solidFill>
              <a:srgbClr val="FFC000"/>
            </a:solidFill>
            <a:prstDash val="solid"/>
            <a:miter lim="800000"/>
            <a:headEnd type="none" w="med" len="med"/>
            <a:tailEnd type="none" w="med" len="med"/>
          </a:ln>
        </p:spPr>
        <p:txBody>
          <a:bodyPr lIns="0" tIns="0" rIns="0" bIns="0"/>
          <a:lstStyle/>
          <a:p>
            <a:endParaRPr lang="en-US"/>
          </a:p>
        </p:txBody>
      </p:sp>
      <p:sp>
        <p:nvSpPr>
          <p:cNvPr id="20486" name="Rectangle 6"/>
          <p:cNvSpPr>
            <a:spLocks/>
          </p:cNvSpPr>
          <p:nvPr/>
        </p:nvSpPr>
        <p:spPr bwMode="auto">
          <a:xfrm rot="9861466">
            <a:off x="2526173" y="9576083"/>
            <a:ext cx="4477488" cy="135652"/>
          </a:xfrm>
          <a:prstGeom prst="rect">
            <a:avLst/>
          </a:prstGeom>
          <a:solidFill>
            <a:srgbClr val="FF0000"/>
          </a:solidFill>
          <a:ln w="25400" cap="flat">
            <a:solidFill>
              <a:srgbClr val="FF0000"/>
            </a:solidFill>
            <a:prstDash val="solid"/>
            <a:miter lim="800000"/>
            <a:headEnd type="none" w="med" len="med"/>
            <a:tailEnd type="none" w="med" len="med"/>
          </a:ln>
        </p:spPr>
        <p:txBody>
          <a:bodyPr lIns="0" tIns="0" rIns="0" bIns="0"/>
          <a:lstStyle/>
          <a:p>
            <a:endParaRPr lang="en-US"/>
          </a:p>
        </p:txBody>
      </p:sp>
      <p:sp>
        <p:nvSpPr>
          <p:cNvPr id="20487" name="Oval 7"/>
          <p:cNvSpPr>
            <a:spLocks/>
          </p:cNvSpPr>
          <p:nvPr/>
        </p:nvSpPr>
        <p:spPr bwMode="auto">
          <a:xfrm rot="9861466">
            <a:off x="20072350" y="4906963"/>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20488" name="Oval 8"/>
          <p:cNvSpPr>
            <a:spLocks/>
          </p:cNvSpPr>
          <p:nvPr/>
        </p:nvSpPr>
        <p:spPr bwMode="auto">
          <a:xfrm rot="9861466">
            <a:off x="20275550" y="5110163"/>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
        <p:nvSpPr>
          <p:cNvPr id="20489" name="Oval 9"/>
          <p:cNvSpPr>
            <a:spLocks/>
          </p:cNvSpPr>
          <p:nvPr/>
        </p:nvSpPr>
        <p:spPr bwMode="auto">
          <a:xfrm rot="9861466">
            <a:off x="15608300" y="6157913"/>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20490" name="Oval 10"/>
          <p:cNvSpPr>
            <a:spLocks/>
          </p:cNvSpPr>
          <p:nvPr/>
        </p:nvSpPr>
        <p:spPr bwMode="auto">
          <a:xfrm rot="9861466">
            <a:off x="15811500" y="6361113"/>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
        <p:nvSpPr>
          <p:cNvPr id="20491" name="Oval 11"/>
          <p:cNvSpPr>
            <a:spLocks/>
          </p:cNvSpPr>
          <p:nvPr/>
        </p:nvSpPr>
        <p:spPr bwMode="auto">
          <a:xfrm rot="9861466">
            <a:off x="11145838" y="7407275"/>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20492" name="Oval 12"/>
          <p:cNvSpPr>
            <a:spLocks/>
          </p:cNvSpPr>
          <p:nvPr/>
        </p:nvSpPr>
        <p:spPr bwMode="auto">
          <a:xfrm rot="9861466">
            <a:off x="11349038" y="7610475"/>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
        <p:nvSpPr>
          <p:cNvPr id="20493" name="Oval 13"/>
          <p:cNvSpPr>
            <a:spLocks/>
          </p:cNvSpPr>
          <p:nvPr/>
        </p:nvSpPr>
        <p:spPr bwMode="auto">
          <a:xfrm rot="9861466">
            <a:off x="6681788" y="8656638"/>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20494" name="Oval 14"/>
          <p:cNvSpPr>
            <a:spLocks/>
          </p:cNvSpPr>
          <p:nvPr/>
        </p:nvSpPr>
        <p:spPr bwMode="auto">
          <a:xfrm rot="9861466">
            <a:off x="6884988" y="8859838"/>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
        <p:nvSpPr>
          <p:cNvPr id="20495" name="Oval 15"/>
          <p:cNvSpPr>
            <a:spLocks/>
          </p:cNvSpPr>
          <p:nvPr/>
        </p:nvSpPr>
        <p:spPr bwMode="auto">
          <a:xfrm rot="9861466">
            <a:off x="2217738" y="9907588"/>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20496" name="Oval 16"/>
          <p:cNvSpPr>
            <a:spLocks/>
          </p:cNvSpPr>
          <p:nvPr/>
        </p:nvSpPr>
        <p:spPr bwMode="auto">
          <a:xfrm rot="9861466">
            <a:off x="2420938" y="10110788"/>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
        <p:nvSpPr>
          <p:cNvPr id="20497" name="Rectangle 17"/>
          <p:cNvSpPr>
            <a:spLocks/>
          </p:cNvSpPr>
          <p:nvPr/>
        </p:nvSpPr>
        <p:spPr bwMode="auto">
          <a:xfrm>
            <a:off x="6845300" y="9589413"/>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FFC000"/>
                </a:solidFill>
                <a:latin typeface="Open Sans Light" charset="0"/>
                <a:ea typeface="ＭＳ Ｐゴシック" charset="0"/>
                <a:cs typeface="Open Sans Light" charset="0"/>
                <a:sym typeface="Open Sans Light" charset="0"/>
              </a:rPr>
              <a:t>Step 2</a:t>
            </a:r>
          </a:p>
        </p:txBody>
      </p:sp>
      <p:sp>
        <p:nvSpPr>
          <p:cNvPr id="20498" name="Rectangle 18"/>
          <p:cNvSpPr>
            <a:spLocks/>
          </p:cNvSpPr>
          <p:nvPr/>
        </p:nvSpPr>
        <p:spPr bwMode="auto">
          <a:xfrm>
            <a:off x="2387600" y="10840363"/>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FF0000"/>
                </a:solidFill>
                <a:latin typeface="Open Sans Light" charset="0"/>
                <a:ea typeface="ＭＳ Ｐゴシック" charset="0"/>
                <a:cs typeface="Open Sans Light" charset="0"/>
                <a:sym typeface="Open Sans Light" charset="0"/>
              </a:rPr>
              <a:t>Step 1</a:t>
            </a:r>
          </a:p>
        </p:txBody>
      </p:sp>
      <p:sp>
        <p:nvSpPr>
          <p:cNvPr id="20499" name="Rectangle 19"/>
          <p:cNvSpPr>
            <a:spLocks/>
          </p:cNvSpPr>
          <p:nvPr/>
        </p:nvSpPr>
        <p:spPr bwMode="auto">
          <a:xfrm>
            <a:off x="11315700" y="8414663"/>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FFFF00"/>
                </a:solidFill>
                <a:latin typeface="Open Sans Light" charset="0"/>
                <a:ea typeface="ＭＳ Ｐゴシック" charset="0"/>
                <a:cs typeface="Open Sans Light" charset="0"/>
                <a:sym typeface="Open Sans Light" charset="0"/>
              </a:rPr>
              <a:t>Step 3</a:t>
            </a:r>
          </a:p>
        </p:txBody>
      </p:sp>
      <p:sp>
        <p:nvSpPr>
          <p:cNvPr id="20500" name="Rectangle 20"/>
          <p:cNvSpPr>
            <a:spLocks/>
          </p:cNvSpPr>
          <p:nvPr/>
        </p:nvSpPr>
        <p:spPr bwMode="auto">
          <a:xfrm>
            <a:off x="15913100" y="7258963"/>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19C38F"/>
                </a:solidFill>
                <a:latin typeface="Open Sans Bold" charset="0"/>
                <a:ea typeface="ＭＳ Ｐゴシック" charset="0"/>
                <a:cs typeface="Open Sans Bold" charset="0"/>
                <a:sym typeface="Open Sans Bold" charset="0"/>
              </a:rPr>
              <a:t>Step 4</a:t>
            </a:r>
          </a:p>
        </p:txBody>
      </p:sp>
      <p:sp>
        <p:nvSpPr>
          <p:cNvPr id="20501" name="Rectangle 21"/>
          <p:cNvSpPr>
            <a:spLocks/>
          </p:cNvSpPr>
          <p:nvPr/>
        </p:nvSpPr>
        <p:spPr bwMode="auto">
          <a:xfrm>
            <a:off x="18880976" y="5710205"/>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B3B3B3"/>
                </a:solidFill>
                <a:latin typeface="Open Sans Light" charset="0"/>
                <a:ea typeface="ＭＳ Ｐゴシック" charset="0"/>
                <a:cs typeface="Open Sans Light" charset="0"/>
                <a:sym typeface="Open Sans Light" charset="0"/>
              </a:rPr>
              <a:t>Step 5</a:t>
            </a:r>
          </a:p>
        </p:txBody>
      </p:sp>
      <p:sp>
        <p:nvSpPr>
          <p:cNvPr id="20502" name="Rectangle 22"/>
          <p:cNvSpPr>
            <a:spLocks/>
          </p:cNvSpPr>
          <p:nvPr/>
        </p:nvSpPr>
        <p:spPr bwMode="auto">
          <a:xfrm>
            <a:off x="2135027" y="8476894"/>
            <a:ext cx="3721100" cy="1244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500" dirty="0">
                <a:solidFill>
                  <a:srgbClr val="CDCDCD"/>
                </a:solidFill>
                <a:latin typeface="Open Sans Bold" charset="0"/>
                <a:ea typeface="ＭＳ Ｐゴシック" charset="0"/>
                <a:cs typeface="Open Sans Bold" charset="0"/>
                <a:sym typeface="Open Sans Bold" charset="0"/>
              </a:rPr>
              <a:t>The picture is provided as input.</a:t>
            </a:r>
            <a:endParaRPr lang="en-US" sz="2100" dirty="0">
              <a:solidFill>
                <a:srgbClr val="CDCDCD"/>
              </a:solidFill>
              <a:latin typeface="Open Sans Light" charset="0"/>
              <a:ea typeface="ＭＳ Ｐゴシック" charset="0"/>
              <a:cs typeface="Open Sans Light" charset="0"/>
              <a:sym typeface="Open Sans Light" charset="0"/>
            </a:endParaRPr>
          </a:p>
        </p:txBody>
      </p:sp>
      <p:sp>
        <p:nvSpPr>
          <p:cNvPr id="20503" name="Rectangle 23"/>
          <p:cNvSpPr>
            <a:spLocks/>
          </p:cNvSpPr>
          <p:nvPr/>
        </p:nvSpPr>
        <p:spPr bwMode="auto">
          <a:xfrm>
            <a:off x="13682581" y="5048897"/>
            <a:ext cx="4415294" cy="1244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r>
              <a:rPr lang="en-US" sz="2500" dirty="0">
                <a:solidFill>
                  <a:srgbClr val="CDCDCD"/>
                </a:solidFill>
                <a:latin typeface="Open Sans Bold" charset="0"/>
                <a:ea typeface="ＭＳ Ｐゴシック" charset="0"/>
                <a:cs typeface="Open Sans Bold" charset="0"/>
                <a:sym typeface="Open Sans Bold" charset="0"/>
              </a:rPr>
              <a:t>Determine the normal of the vector.</a:t>
            </a:r>
            <a:endParaRPr lang="en-US" sz="2100" dirty="0">
              <a:solidFill>
                <a:srgbClr val="CDCDCD"/>
              </a:solidFill>
              <a:latin typeface="Open Sans Light" charset="0"/>
              <a:ea typeface="ＭＳ Ｐゴシック" charset="0"/>
              <a:cs typeface="Open Sans Light" charset="0"/>
              <a:sym typeface="Open Sans Light" charset="0"/>
            </a:endParaRPr>
          </a:p>
        </p:txBody>
      </p:sp>
      <p:sp>
        <p:nvSpPr>
          <p:cNvPr id="20504" name="Rectangle 24"/>
          <p:cNvSpPr>
            <a:spLocks/>
          </p:cNvSpPr>
          <p:nvPr/>
        </p:nvSpPr>
        <p:spPr bwMode="auto">
          <a:xfrm>
            <a:off x="6101572" y="7197282"/>
            <a:ext cx="3721100" cy="1244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500" dirty="0">
                <a:solidFill>
                  <a:srgbClr val="CDCDCD"/>
                </a:solidFill>
                <a:latin typeface="Open Sans Bold" charset="0"/>
                <a:ea typeface="ＭＳ Ｐゴシック" charset="0"/>
                <a:cs typeface="Open Sans Bold" charset="0"/>
                <a:sym typeface="Open Sans Bold" charset="0"/>
              </a:rPr>
              <a:t>Choose a 3X3 window near the current pixel within the picture.</a:t>
            </a:r>
            <a:endParaRPr lang="en-US" sz="2100" dirty="0">
              <a:solidFill>
                <a:srgbClr val="CDCDCD"/>
              </a:solidFill>
              <a:latin typeface="Open Sans Light" charset="0"/>
              <a:ea typeface="ＭＳ Ｐゴシック" charset="0"/>
              <a:cs typeface="Open Sans Light" charset="0"/>
              <a:sym typeface="Open Sans Light" charset="0"/>
            </a:endParaRPr>
          </a:p>
        </p:txBody>
      </p:sp>
      <p:sp>
        <p:nvSpPr>
          <p:cNvPr id="20512" name="Rectangle 32"/>
          <p:cNvSpPr>
            <a:spLocks/>
          </p:cNvSpPr>
          <p:nvPr/>
        </p:nvSpPr>
        <p:spPr bwMode="auto">
          <a:xfrm>
            <a:off x="9619636" y="6100089"/>
            <a:ext cx="3721100" cy="1244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r>
              <a:rPr lang="en-US" sz="2500" dirty="0">
                <a:solidFill>
                  <a:srgbClr val="CDCDCD"/>
                </a:solidFill>
                <a:latin typeface="Open Sans Bold" charset="0"/>
                <a:ea typeface="ＭＳ Ｐゴシック" charset="0"/>
                <a:cs typeface="Open Sans Bold" charset="0"/>
                <a:sym typeface="Open Sans Bold" charset="0"/>
              </a:rPr>
              <a:t>Perform pixel sorting in expanding request and save it to a vector.</a:t>
            </a:r>
            <a:endParaRPr lang="en-US" sz="2100" dirty="0">
              <a:solidFill>
                <a:srgbClr val="CDCDCD"/>
              </a:solidFill>
              <a:latin typeface="Open Sans Light" charset="0"/>
              <a:ea typeface="ＭＳ Ｐゴシック" charset="0"/>
              <a:cs typeface="Open Sans Light" charset="0"/>
              <a:sym typeface="Open Sans Light" charset="0"/>
            </a:endParaRPr>
          </a:p>
        </p:txBody>
      </p:sp>
      <p:sp>
        <p:nvSpPr>
          <p:cNvPr id="20514" name="Rectangle 34"/>
          <p:cNvSpPr>
            <a:spLocks/>
          </p:cNvSpPr>
          <p:nvPr/>
        </p:nvSpPr>
        <p:spPr bwMode="auto">
          <a:xfrm>
            <a:off x="22327368" y="12705834"/>
            <a:ext cx="3334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solidFill>
                  <a:srgbClr val="B3B3B3"/>
                </a:solidFill>
                <a:latin typeface="Open Sans Bold" charset="0"/>
                <a:ea typeface="ＭＳ Ｐゴシック" charset="0"/>
                <a:cs typeface="Open Sans Bold" charset="0"/>
                <a:sym typeface="Open Sans Bold" charset="0"/>
              </a:rPr>
              <a:t>09</a:t>
            </a:r>
          </a:p>
        </p:txBody>
      </p:sp>
      <p:sp>
        <p:nvSpPr>
          <p:cNvPr id="32" name="Rectangle 23">
            <a:extLst>
              <a:ext uri="{FF2B5EF4-FFF2-40B4-BE49-F238E27FC236}">
                <a16:creationId xmlns:a16="http://schemas.microsoft.com/office/drawing/2014/main" id="{91119180-1122-4B29-972D-FAA32F237E92}"/>
              </a:ext>
            </a:extLst>
          </p:cNvPr>
          <p:cNvSpPr>
            <a:spLocks/>
          </p:cNvSpPr>
          <p:nvPr/>
        </p:nvSpPr>
        <p:spPr bwMode="auto">
          <a:xfrm>
            <a:off x="17754600" y="3704550"/>
            <a:ext cx="4318604" cy="1244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500" dirty="0">
                <a:solidFill>
                  <a:srgbClr val="CDCDCD"/>
                </a:solidFill>
                <a:latin typeface="Open Sans Bold" charset="0"/>
                <a:ea typeface="ＭＳ Ｐゴシック" charset="0"/>
                <a:cs typeface="Open Sans Bold" charset="0"/>
                <a:sym typeface="Open Sans Bold" charset="0"/>
              </a:rPr>
              <a:t>The current pixel is replaced with the normal esteem.</a:t>
            </a:r>
            <a:endParaRPr lang="en-US" sz="2100" dirty="0">
              <a:solidFill>
                <a:srgbClr val="CDCDCD"/>
              </a:solidFill>
              <a:latin typeface="Open Sans Light" charset="0"/>
              <a:ea typeface="ＭＳ Ｐゴシック" charset="0"/>
              <a:cs typeface="Open Sans Light" charset="0"/>
              <a:sym typeface="Open Sans Light" charset="0"/>
            </a:endParaRPr>
          </a:p>
        </p:txBody>
      </p:sp>
      <p:sp>
        <p:nvSpPr>
          <p:cNvPr id="36" name="Rectangle 22">
            <a:extLst>
              <a:ext uri="{FF2B5EF4-FFF2-40B4-BE49-F238E27FC236}">
                <a16:creationId xmlns:a16="http://schemas.microsoft.com/office/drawing/2014/main" id="{24C53200-54A4-4348-B054-CE3B23EEFD92}"/>
              </a:ext>
            </a:extLst>
          </p:cNvPr>
          <p:cNvSpPr>
            <a:spLocks/>
          </p:cNvSpPr>
          <p:nvPr/>
        </p:nvSpPr>
        <p:spPr bwMode="auto">
          <a:xfrm>
            <a:off x="22824976" y="3324820"/>
            <a:ext cx="1425430" cy="8426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500" dirty="0">
                <a:solidFill>
                  <a:srgbClr val="CDCDCD"/>
                </a:solidFill>
                <a:latin typeface="Open Sans Bold" charset="0"/>
                <a:ea typeface="ＭＳ Ｐゴシック" charset="0"/>
                <a:cs typeface="Open Sans Light" charset="0"/>
                <a:sym typeface="Open Sans Bold" charset="0"/>
              </a:rPr>
              <a:t>Output</a:t>
            </a:r>
            <a:endParaRPr lang="en-US" sz="2100" dirty="0">
              <a:solidFill>
                <a:srgbClr val="CDCDCD"/>
              </a:solidFill>
              <a:latin typeface="Open Sans Light" charset="0"/>
              <a:ea typeface="ＭＳ Ｐゴシック" charset="0"/>
              <a:cs typeface="Open Sans Light" charset="0"/>
              <a:sym typeface="Open Sans Light" charset="0"/>
            </a:endParaRPr>
          </a:p>
        </p:txBody>
      </p:sp>
      <p:sp>
        <p:nvSpPr>
          <p:cNvPr id="37" name="Rectangle 21">
            <a:extLst>
              <a:ext uri="{FF2B5EF4-FFF2-40B4-BE49-F238E27FC236}">
                <a16:creationId xmlns:a16="http://schemas.microsoft.com/office/drawing/2014/main" id="{DD223C41-410E-466B-B8CF-DB06192E52CE}"/>
              </a:ext>
            </a:extLst>
          </p:cNvPr>
          <p:cNvSpPr>
            <a:spLocks/>
          </p:cNvSpPr>
          <p:nvPr/>
        </p:nvSpPr>
        <p:spPr bwMode="auto">
          <a:xfrm>
            <a:off x="22024753" y="4809423"/>
            <a:ext cx="1978170" cy="8617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l"/>
            <a:r>
              <a:rPr lang="en-US" dirty="0">
                <a:solidFill>
                  <a:srgbClr val="00B050"/>
                </a:solidFill>
                <a:latin typeface="Open Sans Light" charset="0"/>
                <a:ea typeface="ＭＳ Ｐゴシック" charset="0"/>
                <a:cs typeface="Open Sans Light" charset="0"/>
                <a:sym typeface="Open Sans Light" charset="0"/>
              </a:rPr>
              <a:t>Step 6</a:t>
            </a:r>
          </a:p>
        </p:txBody>
      </p:sp>
      <p:cxnSp>
        <p:nvCxnSpPr>
          <p:cNvPr id="24" name="Straight Arrow Connector 23">
            <a:extLst>
              <a:ext uri="{FF2B5EF4-FFF2-40B4-BE49-F238E27FC236}">
                <a16:creationId xmlns:a16="http://schemas.microsoft.com/office/drawing/2014/main" id="{F911156F-45DE-46B4-A156-5ABCAA261A3B}"/>
              </a:ext>
            </a:extLst>
          </p:cNvPr>
          <p:cNvCxnSpPr>
            <a:cxnSpLocks/>
          </p:cNvCxnSpPr>
          <p:nvPr/>
        </p:nvCxnSpPr>
        <p:spPr bwMode="auto">
          <a:xfrm flipV="1">
            <a:off x="7322540" y="7126293"/>
            <a:ext cx="13708660" cy="4020010"/>
          </a:xfrm>
          <a:prstGeom prst="straightConnector1">
            <a:avLst/>
          </a:prstGeom>
          <a:ln>
            <a:solidFill>
              <a:schemeClr val="bg1"/>
            </a:solidFill>
            <a:headEnd type="triangle"/>
            <a:tailEnd type="triangle"/>
          </a:ln>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style>
          <a:lnRef idx="3">
            <a:schemeClr val="accent3"/>
          </a:lnRef>
          <a:fillRef idx="0">
            <a:schemeClr val="accent3"/>
          </a:fillRef>
          <a:effectRef idx="2">
            <a:schemeClr val="accent3"/>
          </a:effectRef>
          <a:fontRef idx="minor">
            <a:schemeClr val="tx1"/>
          </a:fontRef>
        </p:style>
      </p:cxnSp>
      <p:sp>
        <p:nvSpPr>
          <p:cNvPr id="62" name="Rectangle 22">
            <a:extLst>
              <a:ext uri="{FF2B5EF4-FFF2-40B4-BE49-F238E27FC236}">
                <a16:creationId xmlns:a16="http://schemas.microsoft.com/office/drawing/2014/main" id="{4C49239A-7FCF-42EA-888B-447625A710CE}"/>
              </a:ext>
            </a:extLst>
          </p:cNvPr>
          <p:cNvSpPr>
            <a:spLocks/>
          </p:cNvSpPr>
          <p:nvPr/>
        </p:nvSpPr>
        <p:spPr bwMode="auto">
          <a:xfrm rot="20674506">
            <a:off x="11056931" y="9138003"/>
            <a:ext cx="7457402" cy="9201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algn="l"/>
            <a:r>
              <a:rPr lang="en-US" sz="2500" dirty="0">
                <a:solidFill>
                  <a:srgbClr val="CDCDCD"/>
                </a:solidFill>
                <a:latin typeface="Open Sans Bold" charset="0"/>
                <a:ea typeface="ＭＳ Ｐゴシック" charset="0"/>
                <a:cs typeface="Open Sans Bold" charset="0"/>
                <a:sym typeface="Open Sans Bold" charset="0"/>
              </a:rPr>
              <a:t>Repeat Steps 2 to 5 till we process the entire image.</a:t>
            </a:r>
            <a:endParaRPr lang="en-US" sz="2100" dirty="0">
              <a:solidFill>
                <a:srgbClr val="CDCDCD"/>
              </a:solidFill>
              <a:latin typeface="Open Sans Light" charset="0"/>
              <a:ea typeface="ＭＳ Ｐゴシック" charset="0"/>
              <a:cs typeface="Open Sans Light" charset="0"/>
              <a:sym typeface="Open Sans Light" charset="0"/>
            </a:endParaRPr>
          </a:p>
        </p:txBody>
      </p:sp>
      <p:pic>
        <p:nvPicPr>
          <p:cNvPr id="66" name="Picture 65">
            <a:extLst>
              <a:ext uri="{FF2B5EF4-FFF2-40B4-BE49-F238E27FC236}">
                <a16:creationId xmlns:a16="http://schemas.microsoft.com/office/drawing/2014/main" id="{E021D2DE-B10E-44D0-AF91-C3ABFD85B16B}"/>
              </a:ext>
            </a:extLst>
          </p:cNvPr>
          <p:cNvPicPr>
            <a:picLocks noChangeAspect="1"/>
          </p:cNvPicPr>
          <p:nvPr/>
        </p:nvPicPr>
        <p:blipFill>
          <a:blip r:embed="rId2"/>
          <a:stretch>
            <a:fillRect/>
          </a:stretch>
        </p:blipFill>
        <p:spPr>
          <a:xfrm>
            <a:off x="21031200" y="0"/>
            <a:ext cx="3219206" cy="2743200"/>
          </a:xfrm>
          <a:prstGeom prst="rect">
            <a:avLst/>
          </a:prstGeom>
        </p:spPr>
      </p:pic>
      <p:sp>
        <p:nvSpPr>
          <p:cNvPr id="38" name="TextBox 37">
            <a:extLst>
              <a:ext uri="{FF2B5EF4-FFF2-40B4-BE49-F238E27FC236}">
                <a16:creationId xmlns:a16="http://schemas.microsoft.com/office/drawing/2014/main" id="{3DEFFD63-2F55-4F42-BFB5-ED4B7CC40892}"/>
              </a:ext>
            </a:extLst>
          </p:cNvPr>
          <p:cNvSpPr txBox="1"/>
          <p:nvPr/>
        </p:nvSpPr>
        <p:spPr>
          <a:xfrm>
            <a:off x="1003300" y="12694623"/>
            <a:ext cx="8915400" cy="615553"/>
          </a:xfrm>
          <a:prstGeom prst="rect">
            <a:avLst/>
          </a:prstGeom>
          <a:solidFill>
            <a:srgbClr val="212327"/>
          </a:solidFill>
        </p:spPr>
        <p:txBody>
          <a:bodyPr wrap="square" rtlCol="0">
            <a:spAutoFit/>
          </a:bodyPr>
          <a:lstStyle/>
          <a:p>
            <a:pPr algn="l">
              <a:lnSpc>
                <a:spcPct val="70000"/>
              </a:lnSpc>
            </a:pPr>
            <a:r>
              <a:rPr lang="en-US" sz="2000" dirty="0">
                <a:solidFill>
                  <a:srgbClr val="CDCDCD"/>
                </a:solidFill>
                <a:latin typeface="Open Sans Light" charset="0"/>
                <a:ea typeface="ＭＳ Ｐゴシック" charset="0"/>
                <a:cs typeface="Open Sans Light" charset="0"/>
                <a:sym typeface="Open Sans Light" charset="0"/>
              </a:rPr>
              <a:t>BRAIN TUMOR DETECTION USING MACHINE LEARNING APPROACH</a:t>
            </a:r>
          </a:p>
          <a:p>
            <a:endParaRPr lang="en-IN" sz="2000" dirty="0"/>
          </a:p>
        </p:txBody>
      </p:sp>
      <p:sp>
        <p:nvSpPr>
          <p:cNvPr id="40" name="Oval 7">
            <a:extLst>
              <a:ext uri="{FF2B5EF4-FFF2-40B4-BE49-F238E27FC236}">
                <a16:creationId xmlns:a16="http://schemas.microsoft.com/office/drawing/2014/main" id="{F796F6E0-F396-4DA9-A81F-FD0E4A1D029C}"/>
              </a:ext>
            </a:extLst>
          </p:cNvPr>
          <p:cNvSpPr>
            <a:spLocks/>
          </p:cNvSpPr>
          <p:nvPr/>
        </p:nvSpPr>
        <p:spPr bwMode="auto">
          <a:xfrm rot="9861466">
            <a:off x="23311800" y="4031151"/>
            <a:ext cx="711200" cy="711200"/>
          </a:xfrm>
          <a:prstGeom prst="ellipse">
            <a:avLst/>
          </a:prstGeom>
          <a:solidFill>
            <a:srgbClr val="FFFFFF">
              <a:alpha val="29999"/>
            </a:srgbClr>
          </a:solidFill>
          <a:ln w="25400" cap="flat">
            <a:solidFill>
              <a:srgbClr val="FFFFFF">
                <a:alpha val="29999"/>
              </a:srgbClr>
            </a:solidFill>
            <a:prstDash val="solid"/>
            <a:miter lim="800000"/>
            <a:headEnd type="none" w="med" len="med"/>
            <a:tailEnd type="none" w="med" len="med"/>
          </a:ln>
        </p:spPr>
        <p:txBody>
          <a:bodyPr lIns="0" tIns="0" rIns="0" bIns="0"/>
          <a:lstStyle/>
          <a:p>
            <a:endParaRPr lang="en-US"/>
          </a:p>
        </p:txBody>
      </p:sp>
      <p:sp>
        <p:nvSpPr>
          <p:cNvPr id="41" name="Oval 8">
            <a:extLst>
              <a:ext uri="{FF2B5EF4-FFF2-40B4-BE49-F238E27FC236}">
                <a16:creationId xmlns:a16="http://schemas.microsoft.com/office/drawing/2014/main" id="{B41B2FFE-B82B-4744-94ED-17991C4F782A}"/>
              </a:ext>
            </a:extLst>
          </p:cNvPr>
          <p:cNvSpPr>
            <a:spLocks/>
          </p:cNvSpPr>
          <p:nvPr/>
        </p:nvSpPr>
        <p:spPr bwMode="auto">
          <a:xfrm rot="9861466">
            <a:off x="23515000" y="4234351"/>
            <a:ext cx="304800" cy="304800"/>
          </a:xfrm>
          <a:prstGeom prst="ellipse">
            <a:avLst/>
          </a:prstGeom>
          <a:solidFill>
            <a:srgbClr val="FFFFFF"/>
          </a:solidFill>
          <a:ln w="25400" cap="flat">
            <a:solidFill>
              <a:srgbClr val="FFFFFF"/>
            </a:solidFill>
            <a:prstDash val="solid"/>
            <a:miter lim="800000"/>
            <a:headEnd type="none" w="med" len="med"/>
            <a:tailEnd type="none" w="med" len="med"/>
          </a:ln>
        </p:spPr>
        <p:txBody>
          <a:bodyPr lIns="0" tIns="0" rIns="0" bIns="0"/>
          <a:lstStyle/>
          <a:p>
            <a:endParaRPr lang="en-US"/>
          </a:p>
        </p:txBody>
      </p:sp>
    </p:spTree>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itle">
  <a:themeElements>
    <a:clrScheme name="">
      <a:dk1>
        <a:srgbClr val="000000"/>
      </a:dk1>
      <a:lt1>
        <a:srgbClr val="FFFFFF"/>
      </a:lt1>
      <a:dk2>
        <a:srgbClr val="000000"/>
      </a:dk2>
      <a:lt2>
        <a:srgbClr val="808080"/>
      </a:lt2>
      <a:accent1>
        <a:srgbClr val="1A1A1A"/>
      </a:accent1>
      <a:accent2>
        <a:srgbClr val="333399"/>
      </a:accent2>
      <a:accent3>
        <a:srgbClr val="FFFFFF"/>
      </a:accent3>
      <a:accent4>
        <a:srgbClr val="000000"/>
      </a:accent4>
      <a:accent5>
        <a:srgbClr val="ABABAB"/>
      </a:accent5>
      <a:accent6>
        <a:srgbClr val="2D2D8A"/>
      </a:accent6>
      <a:hlink>
        <a:srgbClr val="009999"/>
      </a:hlink>
      <a:folHlink>
        <a:srgbClr val="99CC00"/>
      </a:folHlink>
    </a:clrScheme>
    <a:fontScheme name="Title">
      <a:majorFont>
        <a:latin typeface="Roboto Regular"/>
        <a:ea typeface="Heiti SC Light"/>
        <a:cs typeface="Heiti SC Light"/>
      </a:majorFont>
      <a:minorFont>
        <a:latin typeface="Roboto Regular"/>
        <a:ea typeface="Heiti SC Light"/>
        <a:cs typeface="Heiti S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600" b="0" i="0" u="none" strike="noStrike" cap="none" normalizeH="0" baseline="0">
            <a:ln>
              <a:noFill/>
            </a:ln>
            <a:solidFill>
              <a:srgbClr val="000000"/>
            </a:solidFill>
            <a:effectLst/>
            <a:latin typeface="Gill Sans" charset="0"/>
            <a:ea typeface="Heiti SC Light" charset="0"/>
            <a:cs typeface="Heiti S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600" b="0" i="0" u="none" strike="noStrike" cap="none" normalizeH="0" baseline="0">
            <a:ln>
              <a:noFill/>
            </a:ln>
            <a:solidFill>
              <a:srgbClr val="000000"/>
            </a:solidFill>
            <a:effectLst/>
            <a:latin typeface="Gill Sans" charset="0"/>
            <a:ea typeface="Heiti SC Light" charset="0"/>
            <a:cs typeface="Heiti SC Light" charset="0"/>
            <a:sym typeface="Gill Sans" charset="0"/>
          </a:defRPr>
        </a:defPPr>
      </a:lstStyle>
    </a:lnDef>
  </a:objectDefaults>
  <a:extraClrSchemeLst>
    <a:extraClrScheme>
      <a:clrScheme name="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big screen 02 copy">
  <a:themeElements>
    <a:clrScheme name="">
      <a:dk1>
        <a:srgbClr val="000000"/>
      </a:dk1>
      <a:lt1>
        <a:srgbClr val="FFFFFF"/>
      </a:lt1>
      <a:dk2>
        <a:srgbClr val="000000"/>
      </a:dk2>
      <a:lt2>
        <a:srgbClr val="000000"/>
      </a:lt2>
      <a:accent1>
        <a:srgbClr val="1A1A1A"/>
      </a:accent1>
      <a:accent2>
        <a:srgbClr val="333399"/>
      </a:accent2>
      <a:accent3>
        <a:srgbClr val="FFFFFF"/>
      </a:accent3>
      <a:accent4>
        <a:srgbClr val="000000"/>
      </a:accent4>
      <a:accent5>
        <a:srgbClr val="ABABAB"/>
      </a:accent5>
      <a:accent6>
        <a:srgbClr val="2D2D8A"/>
      </a:accent6>
      <a:hlink>
        <a:srgbClr val="009999"/>
      </a:hlink>
      <a:folHlink>
        <a:srgbClr val="99CC00"/>
      </a:folHlink>
    </a:clrScheme>
    <a:fontScheme name="big screen 02 copy">
      <a:majorFont>
        <a:latin typeface="Roboto Regular"/>
        <a:ea typeface="Heiti SC Light"/>
        <a:cs typeface="Heiti SC Light"/>
      </a:majorFont>
      <a:minorFont>
        <a:latin typeface="Roboto Regular"/>
        <a:ea typeface="Heiti SC Light"/>
        <a:cs typeface="Heiti S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600" b="0" i="0" u="none" strike="noStrike" cap="none" normalizeH="0" baseline="0">
            <a:ln>
              <a:noFill/>
            </a:ln>
            <a:solidFill>
              <a:srgbClr val="000000"/>
            </a:solidFill>
            <a:effectLst/>
            <a:latin typeface="Gill Sans" charset="0"/>
            <a:ea typeface="Heiti SC Light" charset="0"/>
            <a:cs typeface="Heiti S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600" b="0" i="0" u="none" strike="noStrike" cap="none" normalizeH="0" baseline="0">
            <a:ln>
              <a:noFill/>
            </a:ln>
            <a:solidFill>
              <a:srgbClr val="000000"/>
            </a:solidFill>
            <a:effectLst/>
            <a:latin typeface="Gill Sans" charset="0"/>
            <a:ea typeface="Heiti SC Light" charset="0"/>
            <a:cs typeface="Heiti SC Light" charset="0"/>
            <a:sym typeface="Gill Sans" charset="0"/>
          </a:defRPr>
        </a:defPPr>
      </a:lstStyle>
    </a:lnDef>
  </a:objectDefaults>
  <a:extraClrSchemeLst>
    <a:extraClrScheme>
      <a:clrScheme name="big screen 02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itle &amp; Subtitle">
  <a:themeElements>
    <a:clrScheme name="">
      <a:dk1>
        <a:srgbClr val="000000"/>
      </a:dk1>
      <a:lt1>
        <a:srgbClr val="FFFFFF"/>
      </a:lt1>
      <a:dk2>
        <a:srgbClr val="000000"/>
      </a:dk2>
      <a:lt2>
        <a:srgbClr val="000000"/>
      </a:lt2>
      <a:accent1>
        <a:srgbClr val="1A1A1A"/>
      </a:accent1>
      <a:accent2>
        <a:srgbClr val="333399"/>
      </a:accent2>
      <a:accent3>
        <a:srgbClr val="FFFFFF"/>
      </a:accent3>
      <a:accent4>
        <a:srgbClr val="000000"/>
      </a:accent4>
      <a:accent5>
        <a:srgbClr val="ABABAB"/>
      </a:accent5>
      <a:accent6>
        <a:srgbClr val="2D2D8A"/>
      </a:accent6>
      <a:hlink>
        <a:srgbClr val="009999"/>
      </a:hlink>
      <a:folHlink>
        <a:srgbClr val="99CC00"/>
      </a:folHlink>
    </a:clrScheme>
    <a:fontScheme name="Title &amp; Subtitle">
      <a:majorFont>
        <a:latin typeface="Roboto Regular"/>
        <a:ea typeface="Heiti SC Light"/>
        <a:cs typeface="Heiti SC Light"/>
      </a:majorFont>
      <a:minorFont>
        <a:latin typeface="Roboto Regular"/>
        <a:ea typeface="Heiti SC Light"/>
        <a:cs typeface="Heiti S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600" b="0" i="0" u="none" strike="noStrike" cap="none" normalizeH="0" baseline="0">
            <a:ln>
              <a:noFill/>
            </a:ln>
            <a:solidFill>
              <a:srgbClr val="000000"/>
            </a:solidFill>
            <a:effectLst/>
            <a:latin typeface="Gill Sans" charset="0"/>
            <a:ea typeface="Heiti SC Light" charset="0"/>
            <a:cs typeface="Heiti S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600" b="0" i="0" u="none" strike="noStrike" cap="none" normalizeH="0" baseline="0">
            <a:ln>
              <a:noFill/>
            </a:ln>
            <a:solidFill>
              <a:srgbClr val="000000"/>
            </a:solidFill>
            <a:effectLst/>
            <a:latin typeface="Gill Sans" charset="0"/>
            <a:ea typeface="Heiti SC Light" charset="0"/>
            <a:cs typeface="Heiti SC Light" charset="0"/>
            <a:sym typeface="Gill Sans" charset="0"/>
          </a:defRPr>
        </a:defPPr>
      </a:lstStyle>
    </a:ln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445</TotalTime>
  <Pages>0</Pages>
  <Words>2410</Words>
  <Characters>0</Characters>
  <Application>Microsoft Office PowerPoint</Application>
  <PresentationFormat>Custom</PresentationFormat>
  <Lines>0</Lines>
  <Paragraphs>224</Paragraphs>
  <Slides>18</Slides>
  <Notes>10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18</vt:i4>
      </vt:variant>
    </vt:vector>
  </HeadingPairs>
  <TitlesOfParts>
    <vt:vector size="30" baseType="lpstr">
      <vt:lpstr>Arial</vt:lpstr>
      <vt:lpstr>Calibri</vt:lpstr>
      <vt:lpstr>Gill Sans</vt:lpstr>
      <vt:lpstr>NimbusRomNo9L-Regu</vt:lpstr>
      <vt:lpstr>Open Sans Bold</vt:lpstr>
      <vt:lpstr>Open Sans Light</vt:lpstr>
      <vt:lpstr>Open Sans Light Italic</vt:lpstr>
      <vt:lpstr>Open Sans Semibold</vt:lpstr>
      <vt:lpstr>Roboto Regular</vt:lpstr>
      <vt:lpstr>Title</vt:lpstr>
      <vt:lpstr>big screen 02 copy</vt:lpstr>
      <vt:lpstr>Title &amp; Subtitle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Sudesh Pawar</cp:lastModifiedBy>
  <cp:revision>54</cp:revision>
  <dcterms:modified xsi:type="dcterms:W3CDTF">2020-05-23T16:37:43Z</dcterms:modified>
</cp:coreProperties>
</file>